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Calibri (MS)" charset="1" panose="020F0502020204030204"/>
      <p:regular r:id="rId24"/>
    </p:embeddedFont>
    <p:embeddedFont>
      <p:font typeface="Press Start 2P" charset="1" panose="00000500000000000000"/>
      <p:regular r:id="rId26"/>
    </p:embeddedFont>
    <p:embeddedFont>
      <p:font typeface="Calibri (MS) Italics" charset="1" panose="020F05020202040A0204"/>
      <p:regular r:id="rId27"/>
    </p:embeddedFont>
    <p:embeddedFont>
      <p:font typeface="Calibri (MS) Bold" charset="1" panose="020F0702030404030204"/>
      <p:regular r:id="rId29"/>
    </p:embeddedFont>
    <p:embeddedFont>
      <p:font typeface="Arial" charset="1" panose="020B0502020202020204"/>
      <p:regular r:id="rId31"/>
    </p:embeddedFont>
    <p:embeddedFont>
      <p:font typeface="Arial Bold" charset="1" panose="020B0802020202020204"/>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notesMasters/notesMaster1.xml" Type="http://schemas.openxmlformats.org/officeDocument/2006/relationships/notesMaster"/><Relationship Id="rId22" Target="theme/theme2.xml" Type="http://schemas.openxmlformats.org/officeDocument/2006/relationships/theme"/><Relationship Id="rId23" Target="notesSlides/notesSlide1.xml" Type="http://schemas.openxmlformats.org/officeDocument/2006/relationships/notesSlide"/><Relationship Id="rId24" Target="fonts/font24.fntdata" Type="http://schemas.openxmlformats.org/officeDocument/2006/relationships/font"/><Relationship Id="rId25" Target="notesSlides/notesSlide2.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3.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notesSlides/notesSlide4.xml" Type="http://schemas.openxmlformats.org/officeDocument/2006/relationships/notesSlide"/><Relationship Id="rId31" Target="fonts/font31.fntdata" Type="http://schemas.openxmlformats.org/officeDocument/2006/relationships/font"/><Relationship Id="rId32" Target="notesSlides/notesSlide5.xml" Type="http://schemas.openxmlformats.org/officeDocument/2006/relationships/notesSlide"/><Relationship Id="rId33" Target="fonts/font33.fntdata" Type="http://schemas.openxmlformats.org/officeDocument/2006/relationships/font"/><Relationship Id="rId34" Target="notesSlides/notesSlide6.xml" Type="http://schemas.openxmlformats.org/officeDocument/2006/relationships/notesSlide"/><Relationship Id="rId35" Target="notesSlides/notesSlide7.xml" Type="http://schemas.openxmlformats.org/officeDocument/2006/relationships/notesSlide"/><Relationship Id="rId36" Target="notesSlides/notesSlide8.xml" Type="http://schemas.openxmlformats.org/officeDocument/2006/relationships/notesSlide"/><Relationship Id="rId37" Target="notesSlides/notesSlide9.xml" Type="http://schemas.openxmlformats.org/officeDocument/2006/relationships/notesSlide"/><Relationship Id="rId38" Target="notesSlides/notesSlide10.xml" Type="http://schemas.openxmlformats.org/officeDocument/2006/relationships/notesSlide"/><Relationship Id="rId39" Target="notesSlides/notesSlide11.xml" Type="http://schemas.openxmlformats.org/officeDocument/2006/relationships/notesSlide"/><Relationship Id="rId4" Target="theme/theme1.xml" Type="http://schemas.openxmlformats.org/officeDocument/2006/relationships/theme"/><Relationship Id="rId40" Target="notesSlides/notesSlide12.xml" Type="http://schemas.openxmlformats.org/officeDocument/2006/relationships/notesSlide"/><Relationship Id="rId41" Target="notesSlides/notesSlide13.xml" Type="http://schemas.openxmlformats.org/officeDocument/2006/relationships/notesSlide"/><Relationship Id="rId42" Target="notesSlides/notesSlide14.xml" Type="http://schemas.openxmlformats.org/officeDocument/2006/relationships/notesSlide"/><Relationship Id="rId43" Target="notesSlides/notesSlide15.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0.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2.png" Type="http://schemas.openxmlformats.org/officeDocument/2006/relationships/image"/><Relationship Id="rId12" Target="../media/image19.png" Type="http://schemas.openxmlformats.org/officeDocument/2006/relationships/image"/><Relationship Id="rId2" Target="../notesSlides/notesSlide14.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7.png" Type="http://schemas.openxmlformats.org/officeDocument/2006/relationships/image"/><Relationship Id="rId11" Target="../media/image18.png" Type="http://schemas.openxmlformats.org/officeDocument/2006/relationships/image"/><Relationship Id="rId12" Target="../media/image21.png" Type="http://schemas.openxmlformats.org/officeDocument/2006/relationships/image"/><Relationship Id="rId2" Target="../notesSlides/notesSlide15.xml" Type="http://schemas.openxmlformats.org/officeDocument/2006/relationships/notesSlide"/><Relationship Id="rId3" Target="../media/image20.png" Type="http://schemas.openxmlformats.org/officeDocument/2006/relationships/image"/><Relationship Id="rId4" Target="../media/image11.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 Id="rId7" Target="../media/image14.png" Type="http://schemas.openxmlformats.org/officeDocument/2006/relationships/image"/><Relationship Id="rId8" Target="../media/image15.png" Type="http://schemas.openxmlformats.org/officeDocument/2006/relationships/image"/><Relationship Id="rId9" Target="../media/image16.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9.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Escrocherii și phishing</a:t>
              </a:r>
            </a:p>
          </p:txBody>
        </p:sp>
      </p:grpSp>
      <p:graphicFrame>
        <p:nvGraphicFramePr>
          <p:cNvPr name="Table 7" id="7"/>
          <p:cNvGraphicFramePr>
            <a:graphicFrameLocks noGrp="true"/>
          </p:cNvGraphicFramePr>
          <p:nvPr/>
        </p:nvGraphicFramePr>
        <p:xfrm>
          <a:off x="1942528" y="2215676"/>
          <a:ext cx="13487400" cy="5372100"/>
        </p:xfrm>
        <a:graphic>
          <a:graphicData uri="http://schemas.openxmlformats.org/drawingml/2006/table">
            <a:tbl>
              <a:tblPr/>
              <a:tblGrid>
                <a:gridCol w="4495800"/>
                <a:gridCol w="4495800"/>
                <a:gridCol w="4495800"/>
              </a:tblGrid>
              <a:tr h="707875">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Întrebare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Dacă da</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marL="0" indent="0" lvl="0">
                        <a:lnSpc>
                          <a:spcPts val="2520"/>
                        </a:lnSpc>
                        <a:spcBef>
                          <a:spcPct val="0"/>
                        </a:spcBef>
                        <a:defRPr/>
                      </a:pPr>
                      <a:r>
                        <a:rPr lang="en-US" b="true" sz="2100" strike="noStrike" u="none">
                          <a:solidFill>
                            <a:srgbClr val="F2F2F2"/>
                          </a:solidFill>
                          <a:latin typeface="Arial Bold"/>
                          <a:ea typeface="Arial Bold"/>
                          <a:cs typeface="Arial Bold"/>
                          <a:sym typeface="Arial Bold"/>
                        </a:rPr>
                        <a:t>Dacă nu</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70787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Cunoști expeditorul?</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Procedați cu prudență.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Ar putea fi phishing.</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Există greșeli de ortografie sau gramatică?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Semn de avertizare!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Continuă să verifici.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Mesajul este urgent sau amenințător?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Tactică de presiune – fii suspicios.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Ton normal? Verific totuși.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Cere informații personale sau bani?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NU dați clic și nu răspundeți NICIODATĂ!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Probabil mai sigur – dar verifică.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989087">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URL-ul este corect și sigur (https)?</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Procedați cu atenție.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 Oprește-te – nu face clic!</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bl>
          </a:graphicData>
        </a:graphic>
      </p:graphicFrame>
      <p:grpSp>
        <p:nvGrpSpPr>
          <p:cNvPr name="Group 8" id="8"/>
          <p:cNvGrpSpPr/>
          <p:nvPr/>
        </p:nvGrpSpPr>
        <p:grpSpPr>
          <a:xfrm rot="0">
            <a:off x="5261552" y="8500216"/>
            <a:ext cx="6906219" cy="825417"/>
            <a:chOff x="0" y="0"/>
            <a:chExt cx="9208292" cy="1100557"/>
          </a:xfrm>
        </p:grpSpPr>
        <p:sp>
          <p:nvSpPr>
            <p:cNvPr name="Freeform 9" id="9"/>
            <p:cNvSpPr/>
            <p:nvPr/>
          </p:nvSpPr>
          <p:spPr>
            <a:xfrm flipH="false" flipV="false" rot="0">
              <a:off x="0" y="0"/>
              <a:ext cx="9208292" cy="1100557"/>
            </a:xfrm>
            <a:custGeom>
              <a:avLst/>
              <a:gdLst/>
              <a:ahLst/>
              <a:cxnLst/>
              <a:rect r="r" b="b" t="t" l="l"/>
              <a:pathLst>
                <a:path h="1100557" w="9208292">
                  <a:moveTo>
                    <a:pt x="0" y="0"/>
                  </a:moveTo>
                  <a:lnTo>
                    <a:pt x="9208292" y="0"/>
                  </a:lnTo>
                  <a:lnTo>
                    <a:pt x="9208292" y="1100557"/>
                  </a:lnTo>
                  <a:lnTo>
                    <a:pt x="0" y="1100557"/>
                  </a:lnTo>
                  <a:close/>
                </a:path>
              </a:pathLst>
            </a:custGeom>
            <a:solidFill>
              <a:srgbClr val="000000">
                <a:alpha val="0"/>
              </a:srgbClr>
            </a:solidFill>
          </p:spPr>
        </p:sp>
        <p:sp>
          <p:nvSpPr>
            <p:cNvPr name="TextBox 10" id="10"/>
            <p:cNvSpPr txBox="true"/>
            <p:nvPr/>
          </p:nvSpPr>
          <p:spPr>
            <a:xfrm>
              <a:off x="0" y="-47625"/>
              <a:ext cx="9208292" cy="1148182"/>
            </a:xfrm>
            <a:prstGeom prst="rect">
              <a:avLst/>
            </a:prstGeom>
          </p:spPr>
          <p:txBody>
            <a:bodyPr anchor="ctr" rtlCol="false" tIns="0" lIns="0" bIns="0" rIns="0"/>
            <a:lstStyle/>
            <a:p>
              <a:pPr algn="l" marL="0" indent="0" lvl="0">
                <a:lnSpc>
                  <a:spcPts val="2996"/>
                </a:lnSpc>
              </a:pPr>
              <a:r>
                <a:rPr lang="en-US" sz="2497">
                  <a:solidFill>
                    <a:srgbClr val="2C2C2C"/>
                  </a:solidFill>
                  <a:latin typeface="Arial"/>
                  <a:ea typeface="Arial"/>
                  <a:cs typeface="Arial"/>
                  <a:sym typeface="Arial"/>
                </a:rPr>
                <a:t>Dacă aveți dubii, nu faceți clic – raportați și ștergeți.</a:t>
              </a:r>
            </a:p>
          </p:txBody>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Siguranță </a:t>
              </a:r>
            </a:p>
          </p:txBody>
        </p:sp>
      </p:grpSp>
      <p:grpSp>
        <p:nvGrpSpPr>
          <p:cNvPr name="Group 7" id="7"/>
          <p:cNvGrpSpPr/>
          <p:nvPr/>
        </p:nvGrpSpPr>
        <p:grpSpPr>
          <a:xfrm rot="0">
            <a:off x="-6200194" y="-345666"/>
            <a:ext cx="10978332" cy="10978332"/>
            <a:chOff x="0" y="0"/>
            <a:chExt cx="14637776" cy="14637776"/>
          </a:xfrm>
        </p:grpSpPr>
        <p:sp>
          <p:nvSpPr>
            <p:cNvPr name="Freeform 8" id="8"/>
            <p:cNvSpPr/>
            <p:nvPr/>
          </p:nvSpPr>
          <p:spPr>
            <a:xfrm flipH="false" flipV="false" rot="0">
              <a:off x="12417806" y="2136394"/>
              <a:ext cx="2934589" cy="10367645"/>
            </a:xfrm>
            <a:custGeom>
              <a:avLst/>
              <a:gdLst/>
              <a:ahLst/>
              <a:cxnLst/>
              <a:rect r="r" b="b" t="t" l="l"/>
              <a:pathLst>
                <a:path h="10367645" w="2934589">
                  <a:moveTo>
                    <a:pt x="76327" y="7239"/>
                  </a:moveTo>
                  <a:cubicBezTo>
                    <a:pt x="2934589" y="2865501"/>
                    <a:pt x="2934589" y="7499477"/>
                    <a:pt x="76327" y="10357739"/>
                  </a:cubicBezTo>
                  <a:cubicBezTo>
                    <a:pt x="66420" y="10367645"/>
                    <a:pt x="50292" y="10367645"/>
                    <a:pt x="40386" y="10357739"/>
                  </a:cubicBezTo>
                  <a:lnTo>
                    <a:pt x="9906" y="10327259"/>
                  </a:lnTo>
                  <a:cubicBezTo>
                    <a:pt x="5080" y="10322433"/>
                    <a:pt x="2413" y="10316083"/>
                    <a:pt x="2413" y="10309352"/>
                  </a:cubicBezTo>
                  <a:cubicBezTo>
                    <a:pt x="2413" y="10302621"/>
                    <a:pt x="5080" y="10296144"/>
                    <a:pt x="9906" y="10291445"/>
                  </a:cubicBezTo>
                  <a:cubicBezTo>
                    <a:pt x="2831465" y="7469886"/>
                    <a:pt x="2831465" y="2895346"/>
                    <a:pt x="9906" y="73914"/>
                  </a:cubicBezTo>
                  <a:cubicBezTo>
                    <a:pt x="0" y="64008"/>
                    <a:pt x="0" y="47878"/>
                    <a:pt x="9906" y="37973"/>
                  </a:cubicBezTo>
                  <a:lnTo>
                    <a:pt x="40386" y="7493"/>
                  </a:lnTo>
                  <a:cubicBezTo>
                    <a:pt x="45212" y="2667"/>
                    <a:pt x="51562" y="0"/>
                    <a:pt x="58293" y="0"/>
                  </a:cubicBezTo>
                  <a:cubicBezTo>
                    <a:pt x="65024" y="0"/>
                    <a:pt x="71501" y="2667"/>
                    <a:pt x="76200" y="7493"/>
                  </a:cubicBezTo>
                  <a:moveTo>
                    <a:pt x="40258" y="43434"/>
                  </a:moveTo>
                  <a:lnTo>
                    <a:pt x="58166" y="25527"/>
                  </a:lnTo>
                  <a:lnTo>
                    <a:pt x="76072" y="43434"/>
                  </a:lnTo>
                  <a:lnTo>
                    <a:pt x="45593" y="73914"/>
                  </a:lnTo>
                  <a:lnTo>
                    <a:pt x="27686" y="56006"/>
                  </a:lnTo>
                  <a:lnTo>
                    <a:pt x="45593" y="38100"/>
                  </a:lnTo>
                  <a:cubicBezTo>
                    <a:pt x="2886964" y="2879470"/>
                    <a:pt x="2886964" y="7486142"/>
                    <a:pt x="45593" y="10327513"/>
                  </a:cubicBezTo>
                  <a:lnTo>
                    <a:pt x="27686" y="10309605"/>
                  </a:lnTo>
                  <a:lnTo>
                    <a:pt x="45593" y="10291699"/>
                  </a:lnTo>
                  <a:lnTo>
                    <a:pt x="76072" y="10322179"/>
                  </a:lnTo>
                  <a:lnTo>
                    <a:pt x="58166" y="10340086"/>
                  </a:lnTo>
                  <a:lnTo>
                    <a:pt x="40258" y="10322179"/>
                  </a:lnTo>
                  <a:cubicBezTo>
                    <a:pt x="2878581" y="7483855"/>
                    <a:pt x="2878581" y="2881884"/>
                    <a:pt x="40258" y="43560"/>
                  </a:cubicBezTo>
                  <a:close/>
                </a:path>
              </a:pathLst>
            </a:custGeom>
            <a:solidFill>
              <a:srgbClr val="589D5A"/>
            </a:solidFill>
          </p:spPr>
        </p:sp>
      </p:grpSp>
      <p:grpSp>
        <p:nvGrpSpPr>
          <p:cNvPr name="Group 9" id="9"/>
          <p:cNvGrpSpPr/>
          <p:nvPr/>
        </p:nvGrpSpPr>
        <p:grpSpPr>
          <a:xfrm rot="0">
            <a:off x="3754853" y="1568286"/>
            <a:ext cx="11350650" cy="1054425"/>
            <a:chOff x="0" y="0"/>
            <a:chExt cx="15134200" cy="1405900"/>
          </a:xfrm>
        </p:grpSpPr>
        <p:sp>
          <p:nvSpPr>
            <p:cNvPr name="Freeform 10" id="10"/>
            <p:cNvSpPr/>
            <p:nvPr/>
          </p:nvSpPr>
          <p:spPr>
            <a:xfrm flipH="false" flipV="false" rot="0">
              <a:off x="25400" y="25400"/>
              <a:ext cx="15083410" cy="1355090"/>
            </a:xfrm>
            <a:custGeom>
              <a:avLst/>
              <a:gdLst/>
              <a:ahLst/>
              <a:cxnLst/>
              <a:rect r="r" b="b" t="t" l="l"/>
              <a:pathLst>
                <a:path h="1355090" w="15083410">
                  <a:moveTo>
                    <a:pt x="0" y="0"/>
                  </a:moveTo>
                  <a:lnTo>
                    <a:pt x="15083410" y="0"/>
                  </a:lnTo>
                  <a:lnTo>
                    <a:pt x="15083410" y="1355090"/>
                  </a:lnTo>
                  <a:lnTo>
                    <a:pt x="0" y="1355090"/>
                  </a:lnTo>
                  <a:close/>
                </a:path>
              </a:pathLst>
            </a:custGeom>
            <a:solidFill>
              <a:srgbClr val="70C573"/>
            </a:solidFill>
          </p:spPr>
        </p:sp>
        <p:sp>
          <p:nvSpPr>
            <p:cNvPr name="Freeform 11" id="11"/>
            <p:cNvSpPr/>
            <p:nvPr/>
          </p:nvSpPr>
          <p:spPr>
            <a:xfrm flipH="false" flipV="false" rot="0">
              <a:off x="0" y="0"/>
              <a:ext cx="15134210" cy="1405890"/>
            </a:xfrm>
            <a:custGeom>
              <a:avLst/>
              <a:gdLst/>
              <a:ahLst/>
              <a:cxnLst/>
              <a:rect r="r" b="b" t="t" l="l"/>
              <a:pathLst>
                <a:path h="1405890" w="15134210">
                  <a:moveTo>
                    <a:pt x="25400" y="0"/>
                  </a:moveTo>
                  <a:lnTo>
                    <a:pt x="15108810" y="0"/>
                  </a:lnTo>
                  <a:cubicBezTo>
                    <a:pt x="15122779" y="0"/>
                    <a:pt x="15134210" y="11430"/>
                    <a:pt x="15134210" y="25400"/>
                  </a:cubicBezTo>
                  <a:lnTo>
                    <a:pt x="15134210" y="1380490"/>
                  </a:lnTo>
                  <a:cubicBezTo>
                    <a:pt x="15134210" y="1394460"/>
                    <a:pt x="15122779" y="1405890"/>
                    <a:pt x="15108810"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5108810" y="1355090"/>
                  </a:lnTo>
                  <a:lnTo>
                    <a:pt x="15108810" y="1380490"/>
                  </a:lnTo>
                  <a:lnTo>
                    <a:pt x="15083410" y="1380490"/>
                  </a:lnTo>
                  <a:lnTo>
                    <a:pt x="15083410" y="25400"/>
                  </a:lnTo>
                  <a:lnTo>
                    <a:pt x="15108810" y="25400"/>
                  </a:lnTo>
                  <a:lnTo>
                    <a:pt x="15108810" y="50800"/>
                  </a:lnTo>
                  <a:lnTo>
                    <a:pt x="25400" y="50800"/>
                  </a:lnTo>
                  <a:close/>
                </a:path>
              </a:pathLst>
            </a:custGeom>
            <a:solidFill>
              <a:srgbClr val="F2F2F2"/>
            </a:solidFill>
          </p:spPr>
        </p:sp>
      </p:grpSp>
      <p:grpSp>
        <p:nvGrpSpPr>
          <p:cNvPr name="Group 12" id="12"/>
          <p:cNvGrpSpPr/>
          <p:nvPr/>
        </p:nvGrpSpPr>
        <p:grpSpPr>
          <a:xfrm rot="0">
            <a:off x="4778138" y="1568286"/>
            <a:ext cx="10327365" cy="1054425"/>
            <a:chOff x="0" y="0"/>
            <a:chExt cx="13769820" cy="1405900"/>
          </a:xfrm>
        </p:grpSpPr>
        <p:sp>
          <p:nvSpPr>
            <p:cNvPr name="Freeform 13" id="13"/>
            <p:cNvSpPr/>
            <p:nvPr/>
          </p:nvSpPr>
          <p:spPr>
            <a:xfrm flipH="false" flipV="false" rot="0">
              <a:off x="0" y="0"/>
              <a:ext cx="13769820" cy="1405900"/>
            </a:xfrm>
            <a:custGeom>
              <a:avLst/>
              <a:gdLst/>
              <a:ahLst/>
              <a:cxnLst/>
              <a:rect r="r" b="b" t="t" l="l"/>
              <a:pathLst>
                <a:path h="1405900" w="13769820">
                  <a:moveTo>
                    <a:pt x="0" y="0"/>
                  </a:moveTo>
                  <a:lnTo>
                    <a:pt x="13769820" y="0"/>
                  </a:lnTo>
                  <a:lnTo>
                    <a:pt x="13769820" y="1405900"/>
                  </a:lnTo>
                  <a:lnTo>
                    <a:pt x="0" y="1405900"/>
                  </a:lnTo>
                  <a:close/>
                </a:path>
              </a:pathLst>
            </a:custGeom>
            <a:solidFill>
              <a:srgbClr val="000000">
                <a:alpha val="0"/>
              </a:srgbClr>
            </a:solidFill>
          </p:spPr>
        </p:sp>
        <p:sp>
          <p:nvSpPr>
            <p:cNvPr name="TextBox 14" id="14"/>
            <p:cNvSpPr txBox="true"/>
            <p:nvPr/>
          </p:nvSpPr>
          <p:spPr>
            <a:xfrm>
              <a:off x="0" y="-38100"/>
              <a:ext cx="13769820"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 Instalați software antivirus</a:t>
              </a:r>
            </a:p>
          </p:txBody>
        </p:sp>
      </p:grpSp>
      <p:grpSp>
        <p:nvGrpSpPr>
          <p:cNvPr name="Group 15" id="15"/>
          <p:cNvGrpSpPr/>
          <p:nvPr/>
        </p:nvGrpSpPr>
        <p:grpSpPr>
          <a:xfrm rot="0">
            <a:off x="3119649" y="1441245"/>
            <a:ext cx="1308506" cy="1308506"/>
            <a:chOff x="0" y="0"/>
            <a:chExt cx="1744674" cy="1744674"/>
          </a:xfrm>
        </p:grpSpPr>
        <p:sp>
          <p:nvSpPr>
            <p:cNvPr name="Freeform 16" id="16"/>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17" id="17"/>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18" id="18"/>
          <p:cNvGrpSpPr/>
          <p:nvPr/>
        </p:nvGrpSpPr>
        <p:grpSpPr>
          <a:xfrm rot="0">
            <a:off x="4483122" y="3092286"/>
            <a:ext cx="10622380" cy="1054425"/>
            <a:chOff x="0" y="0"/>
            <a:chExt cx="14163174" cy="1405900"/>
          </a:xfrm>
        </p:grpSpPr>
        <p:sp>
          <p:nvSpPr>
            <p:cNvPr name="Freeform 19" id="19"/>
            <p:cNvSpPr/>
            <p:nvPr/>
          </p:nvSpPr>
          <p:spPr>
            <a:xfrm flipH="false" flipV="false" rot="0">
              <a:off x="25400" y="25400"/>
              <a:ext cx="14112367" cy="1355090"/>
            </a:xfrm>
            <a:custGeom>
              <a:avLst/>
              <a:gdLst/>
              <a:ahLst/>
              <a:cxnLst/>
              <a:rect r="r" b="b" t="t" l="l"/>
              <a:pathLst>
                <a:path h="1355090" w="14112367">
                  <a:moveTo>
                    <a:pt x="0" y="0"/>
                  </a:moveTo>
                  <a:lnTo>
                    <a:pt x="14112367" y="0"/>
                  </a:lnTo>
                  <a:lnTo>
                    <a:pt x="14112367" y="1355090"/>
                  </a:lnTo>
                  <a:lnTo>
                    <a:pt x="0" y="1355090"/>
                  </a:lnTo>
                  <a:close/>
                </a:path>
              </a:pathLst>
            </a:custGeom>
            <a:solidFill>
              <a:srgbClr val="70C573"/>
            </a:solidFill>
          </p:spPr>
        </p:sp>
        <p:sp>
          <p:nvSpPr>
            <p:cNvPr name="Freeform 20" id="20"/>
            <p:cNvSpPr/>
            <p:nvPr/>
          </p:nvSpPr>
          <p:spPr>
            <a:xfrm flipH="false" flipV="false" rot="0">
              <a:off x="0" y="0"/>
              <a:ext cx="14163167" cy="1405890"/>
            </a:xfrm>
            <a:custGeom>
              <a:avLst/>
              <a:gdLst/>
              <a:ahLst/>
              <a:cxnLst/>
              <a:rect r="r" b="b" t="t" l="l"/>
              <a:pathLst>
                <a:path h="1405890" w="14163167">
                  <a:moveTo>
                    <a:pt x="25400" y="0"/>
                  </a:moveTo>
                  <a:lnTo>
                    <a:pt x="14137767" y="0"/>
                  </a:lnTo>
                  <a:cubicBezTo>
                    <a:pt x="14151736" y="0"/>
                    <a:pt x="14163167" y="11430"/>
                    <a:pt x="14163167" y="25400"/>
                  </a:cubicBezTo>
                  <a:lnTo>
                    <a:pt x="14163167" y="1380490"/>
                  </a:lnTo>
                  <a:cubicBezTo>
                    <a:pt x="14163167" y="1394460"/>
                    <a:pt x="14151736" y="1405890"/>
                    <a:pt x="14137767"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4137767" y="1355090"/>
                  </a:lnTo>
                  <a:lnTo>
                    <a:pt x="14137767" y="1380490"/>
                  </a:lnTo>
                  <a:lnTo>
                    <a:pt x="14112367" y="1380490"/>
                  </a:lnTo>
                  <a:lnTo>
                    <a:pt x="14112367" y="25400"/>
                  </a:lnTo>
                  <a:lnTo>
                    <a:pt x="14137767" y="25400"/>
                  </a:lnTo>
                  <a:lnTo>
                    <a:pt x="14137767" y="50800"/>
                  </a:lnTo>
                  <a:lnTo>
                    <a:pt x="25400" y="50800"/>
                  </a:lnTo>
                  <a:close/>
                </a:path>
              </a:pathLst>
            </a:custGeom>
            <a:solidFill>
              <a:srgbClr val="F2F2F2"/>
            </a:solidFill>
          </p:spPr>
        </p:sp>
      </p:grpSp>
      <p:grpSp>
        <p:nvGrpSpPr>
          <p:cNvPr name="Group 21" id="21"/>
          <p:cNvGrpSpPr/>
          <p:nvPr/>
        </p:nvGrpSpPr>
        <p:grpSpPr>
          <a:xfrm rot="0">
            <a:off x="5734585" y="3092286"/>
            <a:ext cx="9370918" cy="1054425"/>
            <a:chOff x="0" y="0"/>
            <a:chExt cx="12494557" cy="1405900"/>
          </a:xfrm>
        </p:grpSpPr>
        <p:sp>
          <p:nvSpPr>
            <p:cNvPr name="Freeform 22" id="22"/>
            <p:cNvSpPr/>
            <p:nvPr/>
          </p:nvSpPr>
          <p:spPr>
            <a:xfrm flipH="false" flipV="false" rot="0">
              <a:off x="0" y="0"/>
              <a:ext cx="12494557" cy="1405900"/>
            </a:xfrm>
            <a:custGeom>
              <a:avLst/>
              <a:gdLst/>
              <a:ahLst/>
              <a:cxnLst/>
              <a:rect r="r" b="b" t="t" l="l"/>
              <a:pathLst>
                <a:path h="1405900" w="12494557">
                  <a:moveTo>
                    <a:pt x="0" y="0"/>
                  </a:moveTo>
                  <a:lnTo>
                    <a:pt x="12494557" y="0"/>
                  </a:lnTo>
                  <a:lnTo>
                    <a:pt x="12494557" y="1405900"/>
                  </a:lnTo>
                  <a:lnTo>
                    <a:pt x="0" y="1405900"/>
                  </a:lnTo>
                  <a:close/>
                </a:path>
              </a:pathLst>
            </a:custGeom>
            <a:solidFill>
              <a:srgbClr val="000000">
                <a:alpha val="0"/>
              </a:srgbClr>
            </a:solidFill>
          </p:spPr>
        </p:sp>
        <p:sp>
          <p:nvSpPr>
            <p:cNvPr name="TextBox 23" id="23"/>
            <p:cNvSpPr txBox="true"/>
            <p:nvPr/>
          </p:nvSpPr>
          <p:spPr>
            <a:xfrm>
              <a:off x="0" y="-38100"/>
              <a:ext cx="12494557"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Mențineți antivirusul actualizat</a:t>
              </a:r>
            </a:p>
          </p:txBody>
        </p:sp>
      </p:grpSp>
      <p:grpSp>
        <p:nvGrpSpPr>
          <p:cNvPr name="Group 24" id="24"/>
          <p:cNvGrpSpPr/>
          <p:nvPr/>
        </p:nvGrpSpPr>
        <p:grpSpPr>
          <a:xfrm rot="0">
            <a:off x="3847918" y="2965245"/>
            <a:ext cx="1308506" cy="1308506"/>
            <a:chOff x="0" y="0"/>
            <a:chExt cx="1744674" cy="1744674"/>
          </a:xfrm>
        </p:grpSpPr>
        <p:sp>
          <p:nvSpPr>
            <p:cNvPr name="Freeform 25" id="25"/>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26" id="26"/>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27" id="27"/>
          <p:cNvGrpSpPr/>
          <p:nvPr/>
        </p:nvGrpSpPr>
        <p:grpSpPr>
          <a:xfrm rot="0">
            <a:off x="4706642" y="4616286"/>
            <a:ext cx="10398861" cy="1054425"/>
            <a:chOff x="0" y="0"/>
            <a:chExt cx="13865148" cy="1405900"/>
          </a:xfrm>
        </p:grpSpPr>
        <p:sp>
          <p:nvSpPr>
            <p:cNvPr name="Freeform 28" id="28"/>
            <p:cNvSpPr/>
            <p:nvPr/>
          </p:nvSpPr>
          <p:spPr>
            <a:xfrm flipH="false" flipV="false" rot="0">
              <a:off x="25400" y="25400"/>
              <a:ext cx="13814298" cy="1355090"/>
            </a:xfrm>
            <a:custGeom>
              <a:avLst/>
              <a:gdLst/>
              <a:ahLst/>
              <a:cxnLst/>
              <a:rect r="r" b="b" t="t" l="l"/>
              <a:pathLst>
                <a:path h="1355090" w="13814298">
                  <a:moveTo>
                    <a:pt x="0" y="0"/>
                  </a:moveTo>
                  <a:lnTo>
                    <a:pt x="13814298" y="0"/>
                  </a:lnTo>
                  <a:lnTo>
                    <a:pt x="13814298" y="1355090"/>
                  </a:lnTo>
                  <a:lnTo>
                    <a:pt x="0" y="1355090"/>
                  </a:lnTo>
                  <a:close/>
                </a:path>
              </a:pathLst>
            </a:custGeom>
            <a:solidFill>
              <a:srgbClr val="70C573"/>
            </a:solidFill>
          </p:spPr>
        </p:sp>
        <p:sp>
          <p:nvSpPr>
            <p:cNvPr name="Freeform 29" id="29"/>
            <p:cNvSpPr/>
            <p:nvPr/>
          </p:nvSpPr>
          <p:spPr>
            <a:xfrm flipH="false" flipV="false" rot="0">
              <a:off x="0" y="0"/>
              <a:ext cx="13865098" cy="1405890"/>
            </a:xfrm>
            <a:custGeom>
              <a:avLst/>
              <a:gdLst/>
              <a:ahLst/>
              <a:cxnLst/>
              <a:rect r="r" b="b" t="t" l="l"/>
              <a:pathLst>
                <a:path h="1405890" w="13865098">
                  <a:moveTo>
                    <a:pt x="25400" y="0"/>
                  </a:moveTo>
                  <a:lnTo>
                    <a:pt x="13839698" y="0"/>
                  </a:lnTo>
                  <a:cubicBezTo>
                    <a:pt x="13853668" y="0"/>
                    <a:pt x="13865098" y="11430"/>
                    <a:pt x="13865098" y="25400"/>
                  </a:cubicBezTo>
                  <a:lnTo>
                    <a:pt x="13865098" y="1380490"/>
                  </a:lnTo>
                  <a:cubicBezTo>
                    <a:pt x="13865098" y="1394460"/>
                    <a:pt x="13853668" y="1405890"/>
                    <a:pt x="13839698"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3839698" y="1355090"/>
                  </a:lnTo>
                  <a:lnTo>
                    <a:pt x="13839698" y="1380490"/>
                  </a:lnTo>
                  <a:lnTo>
                    <a:pt x="13814298" y="1380490"/>
                  </a:lnTo>
                  <a:lnTo>
                    <a:pt x="13814298" y="25400"/>
                  </a:lnTo>
                  <a:lnTo>
                    <a:pt x="13839698" y="25400"/>
                  </a:lnTo>
                  <a:lnTo>
                    <a:pt x="13839698" y="50800"/>
                  </a:lnTo>
                  <a:lnTo>
                    <a:pt x="25400" y="50800"/>
                  </a:lnTo>
                  <a:close/>
                </a:path>
              </a:pathLst>
            </a:custGeom>
            <a:solidFill>
              <a:srgbClr val="F2F2F2"/>
            </a:solidFill>
          </p:spPr>
        </p:sp>
      </p:grpSp>
      <p:grpSp>
        <p:nvGrpSpPr>
          <p:cNvPr name="Group 30" id="30"/>
          <p:cNvGrpSpPr/>
          <p:nvPr/>
        </p:nvGrpSpPr>
        <p:grpSpPr>
          <a:xfrm rot="0">
            <a:off x="6304254" y="4616286"/>
            <a:ext cx="8801249" cy="1054425"/>
            <a:chOff x="0" y="0"/>
            <a:chExt cx="11734998" cy="1405900"/>
          </a:xfrm>
        </p:grpSpPr>
        <p:sp>
          <p:nvSpPr>
            <p:cNvPr name="Freeform 31" id="31"/>
            <p:cNvSpPr/>
            <p:nvPr/>
          </p:nvSpPr>
          <p:spPr>
            <a:xfrm flipH="false" flipV="false" rot="0">
              <a:off x="0" y="0"/>
              <a:ext cx="11734998" cy="1405900"/>
            </a:xfrm>
            <a:custGeom>
              <a:avLst/>
              <a:gdLst/>
              <a:ahLst/>
              <a:cxnLst/>
              <a:rect r="r" b="b" t="t" l="l"/>
              <a:pathLst>
                <a:path h="1405900" w="11734998">
                  <a:moveTo>
                    <a:pt x="0" y="0"/>
                  </a:moveTo>
                  <a:lnTo>
                    <a:pt x="11734998" y="0"/>
                  </a:lnTo>
                  <a:lnTo>
                    <a:pt x="11734998" y="1405900"/>
                  </a:lnTo>
                  <a:lnTo>
                    <a:pt x="0" y="1405900"/>
                  </a:lnTo>
                  <a:close/>
                </a:path>
              </a:pathLst>
            </a:custGeom>
            <a:solidFill>
              <a:srgbClr val="000000">
                <a:alpha val="0"/>
              </a:srgbClr>
            </a:solidFill>
          </p:spPr>
        </p:sp>
        <p:sp>
          <p:nvSpPr>
            <p:cNvPr name="TextBox 32" id="32"/>
            <p:cNvSpPr txBox="true"/>
            <p:nvPr/>
          </p:nvSpPr>
          <p:spPr>
            <a:xfrm>
              <a:off x="0" y="-38100"/>
              <a:ext cx="11734998"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Activează actualizările de sistem (Windows/Mac/Android/iOS)</a:t>
              </a:r>
            </a:p>
          </p:txBody>
        </p:sp>
      </p:grpSp>
      <p:grpSp>
        <p:nvGrpSpPr>
          <p:cNvPr name="Group 33" id="33"/>
          <p:cNvGrpSpPr/>
          <p:nvPr/>
        </p:nvGrpSpPr>
        <p:grpSpPr>
          <a:xfrm rot="0">
            <a:off x="4071438" y="4489245"/>
            <a:ext cx="1308506" cy="1308506"/>
            <a:chOff x="0" y="0"/>
            <a:chExt cx="1744674" cy="1744674"/>
          </a:xfrm>
        </p:grpSpPr>
        <p:sp>
          <p:nvSpPr>
            <p:cNvPr name="Freeform 34" id="34"/>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35" id="35"/>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36" id="36"/>
          <p:cNvGrpSpPr/>
          <p:nvPr/>
        </p:nvGrpSpPr>
        <p:grpSpPr>
          <a:xfrm rot="0">
            <a:off x="4483122" y="6140286"/>
            <a:ext cx="10622380" cy="1054425"/>
            <a:chOff x="0" y="0"/>
            <a:chExt cx="14163174" cy="1405900"/>
          </a:xfrm>
        </p:grpSpPr>
        <p:sp>
          <p:nvSpPr>
            <p:cNvPr name="Freeform 37" id="37"/>
            <p:cNvSpPr/>
            <p:nvPr/>
          </p:nvSpPr>
          <p:spPr>
            <a:xfrm flipH="false" flipV="false" rot="0">
              <a:off x="25400" y="25400"/>
              <a:ext cx="14112367" cy="1355090"/>
            </a:xfrm>
            <a:custGeom>
              <a:avLst/>
              <a:gdLst/>
              <a:ahLst/>
              <a:cxnLst/>
              <a:rect r="r" b="b" t="t" l="l"/>
              <a:pathLst>
                <a:path h="1355090" w="14112367">
                  <a:moveTo>
                    <a:pt x="0" y="0"/>
                  </a:moveTo>
                  <a:lnTo>
                    <a:pt x="14112367" y="0"/>
                  </a:lnTo>
                  <a:lnTo>
                    <a:pt x="14112367" y="1355090"/>
                  </a:lnTo>
                  <a:lnTo>
                    <a:pt x="0" y="1355090"/>
                  </a:lnTo>
                  <a:close/>
                </a:path>
              </a:pathLst>
            </a:custGeom>
            <a:solidFill>
              <a:srgbClr val="70C573"/>
            </a:solidFill>
          </p:spPr>
        </p:sp>
        <p:sp>
          <p:nvSpPr>
            <p:cNvPr name="Freeform 38" id="38"/>
            <p:cNvSpPr/>
            <p:nvPr/>
          </p:nvSpPr>
          <p:spPr>
            <a:xfrm flipH="false" flipV="false" rot="0">
              <a:off x="0" y="0"/>
              <a:ext cx="14163167" cy="1405890"/>
            </a:xfrm>
            <a:custGeom>
              <a:avLst/>
              <a:gdLst/>
              <a:ahLst/>
              <a:cxnLst/>
              <a:rect r="r" b="b" t="t" l="l"/>
              <a:pathLst>
                <a:path h="1405890" w="14163167">
                  <a:moveTo>
                    <a:pt x="25400" y="0"/>
                  </a:moveTo>
                  <a:lnTo>
                    <a:pt x="14137767" y="0"/>
                  </a:lnTo>
                  <a:cubicBezTo>
                    <a:pt x="14151736" y="0"/>
                    <a:pt x="14163167" y="11430"/>
                    <a:pt x="14163167" y="25400"/>
                  </a:cubicBezTo>
                  <a:lnTo>
                    <a:pt x="14163167" y="1380490"/>
                  </a:lnTo>
                  <a:cubicBezTo>
                    <a:pt x="14163167" y="1394460"/>
                    <a:pt x="14151736" y="1405890"/>
                    <a:pt x="14137767"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4137767" y="1355090"/>
                  </a:lnTo>
                  <a:lnTo>
                    <a:pt x="14137767" y="1380490"/>
                  </a:lnTo>
                  <a:lnTo>
                    <a:pt x="14112367" y="1380490"/>
                  </a:lnTo>
                  <a:lnTo>
                    <a:pt x="14112367" y="25400"/>
                  </a:lnTo>
                  <a:lnTo>
                    <a:pt x="14137767" y="25400"/>
                  </a:lnTo>
                  <a:lnTo>
                    <a:pt x="14137767" y="50800"/>
                  </a:lnTo>
                  <a:lnTo>
                    <a:pt x="25400" y="50800"/>
                  </a:lnTo>
                  <a:close/>
                </a:path>
              </a:pathLst>
            </a:custGeom>
            <a:solidFill>
              <a:srgbClr val="F2F2F2"/>
            </a:solidFill>
          </p:spPr>
        </p:sp>
      </p:grpSp>
      <p:grpSp>
        <p:nvGrpSpPr>
          <p:cNvPr name="Group 39" id="39"/>
          <p:cNvGrpSpPr/>
          <p:nvPr/>
        </p:nvGrpSpPr>
        <p:grpSpPr>
          <a:xfrm rot="0">
            <a:off x="5539705" y="6140286"/>
            <a:ext cx="9565798" cy="1054425"/>
            <a:chOff x="0" y="0"/>
            <a:chExt cx="12754397" cy="1405900"/>
          </a:xfrm>
        </p:grpSpPr>
        <p:sp>
          <p:nvSpPr>
            <p:cNvPr name="Freeform 40" id="40"/>
            <p:cNvSpPr/>
            <p:nvPr/>
          </p:nvSpPr>
          <p:spPr>
            <a:xfrm flipH="false" flipV="false" rot="0">
              <a:off x="0" y="0"/>
              <a:ext cx="12754397" cy="1405900"/>
            </a:xfrm>
            <a:custGeom>
              <a:avLst/>
              <a:gdLst/>
              <a:ahLst/>
              <a:cxnLst/>
              <a:rect r="r" b="b" t="t" l="l"/>
              <a:pathLst>
                <a:path h="1405900" w="12754397">
                  <a:moveTo>
                    <a:pt x="0" y="0"/>
                  </a:moveTo>
                  <a:lnTo>
                    <a:pt x="12754397" y="0"/>
                  </a:lnTo>
                  <a:lnTo>
                    <a:pt x="12754397" y="1405900"/>
                  </a:lnTo>
                  <a:lnTo>
                    <a:pt x="0" y="1405900"/>
                  </a:lnTo>
                  <a:close/>
                </a:path>
              </a:pathLst>
            </a:custGeom>
            <a:solidFill>
              <a:srgbClr val="000000">
                <a:alpha val="0"/>
              </a:srgbClr>
            </a:solidFill>
          </p:spPr>
        </p:sp>
        <p:sp>
          <p:nvSpPr>
            <p:cNvPr name="TextBox 41" id="41"/>
            <p:cNvSpPr txBox="true"/>
            <p:nvPr/>
          </p:nvSpPr>
          <p:spPr>
            <a:xfrm>
              <a:off x="0" y="-38100"/>
              <a:ext cx="12754397"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Scanare lunară pentru malware</a:t>
              </a:r>
            </a:p>
          </p:txBody>
        </p:sp>
      </p:grpSp>
      <p:grpSp>
        <p:nvGrpSpPr>
          <p:cNvPr name="Group 42" id="42"/>
          <p:cNvGrpSpPr/>
          <p:nvPr/>
        </p:nvGrpSpPr>
        <p:grpSpPr>
          <a:xfrm rot="0">
            <a:off x="3847918" y="6013245"/>
            <a:ext cx="1308506" cy="1308505"/>
            <a:chOff x="0" y="0"/>
            <a:chExt cx="1744674" cy="1744674"/>
          </a:xfrm>
        </p:grpSpPr>
        <p:sp>
          <p:nvSpPr>
            <p:cNvPr name="Freeform 43" id="43"/>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44" id="44"/>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grpSp>
        <p:nvGrpSpPr>
          <p:cNvPr name="Group 45" id="45"/>
          <p:cNvGrpSpPr/>
          <p:nvPr/>
        </p:nvGrpSpPr>
        <p:grpSpPr>
          <a:xfrm rot="0">
            <a:off x="3754853" y="7664286"/>
            <a:ext cx="11350650" cy="1054425"/>
            <a:chOff x="0" y="0"/>
            <a:chExt cx="15134200" cy="1405900"/>
          </a:xfrm>
        </p:grpSpPr>
        <p:sp>
          <p:nvSpPr>
            <p:cNvPr name="Freeform 46" id="46"/>
            <p:cNvSpPr/>
            <p:nvPr/>
          </p:nvSpPr>
          <p:spPr>
            <a:xfrm flipH="false" flipV="false" rot="0">
              <a:off x="25400" y="25400"/>
              <a:ext cx="15083410" cy="1355090"/>
            </a:xfrm>
            <a:custGeom>
              <a:avLst/>
              <a:gdLst/>
              <a:ahLst/>
              <a:cxnLst/>
              <a:rect r="r" b="b" t="t" l="l"/>
              <a:pathLst>
                <a:path h="1355090" w="15083410">
                  <a:moveTo>
                    <a:pt x="0" y="0"/>
                  </a:moveTo>
                  <a:lnTo>
                    <a:pt x="15083410" y="0"/>
                  </a:lnTo>
                  <a:lnTo>
                    <a:pt x="15083410" y="1355090"/>
                  </a:lnTo>
                  <a:lnTo>
                    <a:pt x="0" y="1355090"/>
                  </a:lnTo>
                  <a:close/>
                </a:path>
              </a:pathLst>
            </a:custGeom>
            <a:solidFill>
              <a:srgbClr val="70C573"/>
            </a:solidFill>
          </p:spPr>
        </p:sp>
        <p:sp>
          <p:nvSpPr>
            <p:cNvPr name="Freeform 47" id="47"/>
            <p:cNvSpPr/>
            <p:nvPr/>
          </p:nvSpPr>
          <p:spPr>
            <a:xfrm flipH="false" flipV="false" rot="0">
              <a:off x="0" y="0"/>
              <a:ext cx="15134210" cy="1405890"/>
            </a:xfrm>
            <a:custGeom>
              <a:avLst/>
              <a:gdLst/>
              <a:ahLst/>
              <a:cxnLst/>
              <a:rect r="r" b="b" t="t" l="l"/>
              <a:pathLst>
                <a:path h="1405890" w="15134210">
                  <a:moveTo>
                    <a:pt x="25400" y="0"/>
                  </a:moveTo>
                  <a:lnTo>
                    <a:pt x="15108810" y="0"/>
                  </a:lnTo>
                  <a:cubicBezTo>
                    <a:pt x="15122779" y="0"/>
                    <a:pt x="15134210" y="11430"/>
                    <a:pt x="15134210" y="25400"/>
                  </a:cubicBezTo>
                  <a:lnTo>
                    <a:pt x="15134210" y="1380490"/>
                  </a:lnTo>
                  <a:cubicBezTo>
                    <a:pt x="15134210" y="1394460"/>
                    <a:pt x="15122779" y="1405890"/>
                    <a:pt x="15108810" y="1405890"/>
                  </a:cubicBezTo>
                  <a:lnTo>
                    <a:pt x="25400" y="1405890"/>
                  </a:lnTo>
                  <a:cubicBezTo>
                    <a:pt x="11430" y="1405890"/>
                    <a:pt x="0" y="1394460"/>
                    <a:pt x="0" y="1380490"/>
                  </a:cubicBezTo>
                  <a:lnTo>
                    <a:pt x="0" y="25400"/>
                  </a:lnTo>
                  <a:cubicBezTo>
                    <a:pt x="0" y="11430"/>
                    <a:pt x="11430" y="0"/>
                    <a:pt x="25400" y="0"/>
                  </a:cubicBezTo>
                  <a:moveTo>
                    <a:pt x="25400" y="50800"/>
                  </a:moveTo>
                  <a:lnTo>
                    <a:pt x="25400" y="25400"/>
                  </a:lnTo>
                  <a:lnTo>
                    <a:pt x="50800" y="25400"/>
                  </a:lnTo>
                  <a:lnTo>
                    <a:pt x="50800" y="1380490"/>
                  </a:lnTo>
                  <a:lnTo>
                    <a:pt x="25400" y="1380490"/>
                  </a:lnTo>
                  <a:lnTo>
                    <a:pt x="25400" y="1355090"/>
                  </a:lnTo>
                  <a:lnTo>
                    <a:pt x="15108810" y="1355090"/>
                  </a:lnTo>
                  <a:lnTo>
                    <a:pt x="15108810" y="1380490"/>
                  </a:lnTo>
                  <a:lnTo>
                    <a:pt x="15083410" y="1380490"/>
                  </a:lnTo>
                  <a:lnTo>
                    <a:pt x="15083410" y="25400"/>
                  </a:lnTo>
                  <a:lnTo>
                    <a:pt x="15108810" y="25400"/>
                  </a:lnTo>
                  <a:lnTo>
                    <a:pt x="15108810" y="50800"/>
                  </a:lnTo>
                  <a:lnTo>
                    <a:pt x="25400" y="50800"/>
                  </a:lnTo>
                  <a:close/>
                </a:path>
              </a:pathLst>
            </a:custGeom>
            <a:solidFill>
              <a:srgbClr val="F2F2F2"/>
            </a:solidFill>
          </p:spPr>
        </p:sp>
      </p:grpSp>
      <p:grpSp>
        <p:nvGrpSpPr>
          <p:cNvPr name="Group 48" id="48"/>
          <p:cNvGrpSpPr/>
          <p:nvPr/>
        </p:nvGrpSpPr>
        <p:grpSpPr>
          <a:xfrm rot="0">
            <a:off x="4502171" y="7664286"/>
            <a:ext cx="10603331" cy="1054425"/>
            <a:chOff x="0" y="0"/>
            <a:chExt cx="14137775" cy="1405900"/>
          </a:xfrm>
        </p:grpSpPr>
        <p:sp>
          <p:nvSpPr>
            <p:cNvPr name="Freeform 49" id="49"/>
            <p:cNvSpPr/>
            <p:nvPr/>
          </p:nvSpPr>
          <p:spPr>
            <a:xfrm flipH="false" flipV="false" rot="0">
              <a:off x="0" y="0"/>
              <a:ext cx="14137776" cy="1405900"/>
            </a:xfrm>
            <a:custGeom>
              <a:avLst/>
              <a:gdLst/>
              <a:ahLst/>
              <a:cxnLst/>
              <a:rect r="r" b="b" t="t" l="l"/>
              <a:pathLst>
                <a:path h="1405900" w="14137776">
                  <a:moveTo>
                    <a:pt x="0" y="0"/>
                  </a:moveTo>
                  <a:lnTo>
                    <a:pt x="14137776" y="0"/>
                  </a:lnTo>
                  <a:lnTo>
                    <a:pt x="14137776" y="1405900"/>
                  </a:lnTo>
                  <a:lnTo>
                    <a:pt x="0" y="1405900"/>
                  </a:lnTo>
                  <a:close/>
                </a:path>
              </a:pathLst>
            </a:custGeom>
            <a:solidFill>
              <a:srgbClr val="000000">
                <a:alpha val="0"/>
              </a:srgbClr>
            </a:solidFill>
          </p:spPr>
        </p:sp>
        <p:sp>
          <p:nvSpPr>
            <p:cNvPr name="TextBox 50" id="50"/>
            <p:cNvSpPr txBox="true"/>
            <p:nvPr/>
          </p:nvSpPr>
          <p:spPr>
            <a:xfrm>
              <a:off x="0" y="-38100"/>
              <a:ext cx="14137775" cy="1444000"/>
            </a:xfrm>
            <a:prstGeom prst="rect">
              <a:avLst/>
            </a:prstGeom>
          </p:spPr>
          <p:txBody>
            <a:bodyPr anchor="ctr" rtlCol="false" tIns="0" lIns="0" bIns="0" rIns="0"/>
            <a:lstStyle/>
            <a:p>
              <a:pPr algn="l" marL="0" indent="0" lvl="0">
                <a:lnSpc>
                  <a:spcPts val="3402"/>
                </a:lnSpc>
              </a:pPr>
              <a:r>
                <a:rPr lang="en-US" sz="3150">
                  <a:solidFill>
                    <a:srgbClr val="F2F2F2"/>
                  </a:solidFill>
                  <a:latin typeface="Arial"/>
                  <a:ea typeface="Arial"/>
                  <a:cs typeface="Arial"/>
                  <a:sym typeface="Arial"/>
                </a:rPr>
                <a:t>Nu ignorați ferestrele pop-up de actualizare</a:t>
              </a:r>
            </a:p>
          </p:txBody>
        </p:sp>
      </p:grpSp>
      <p:grpSp>
        <p:nvGrpSpPr>
          <p:cNvPr name="Group 51" id="51"/>
          <p:cNvGrpSpPr/>
          <p:nvPr/>
        </p:nvGrpSpPr>
        <p:grpSpPr>
          <a:xfrm rot="0">
            <a:off x="3119649" y="7537245"/>
            <a:ext cx="1308506" cy="1308505"/>
            <a:chOff x="0" y="0"/>
            <a:chExt cx="1744674" cy="1744674"/>
          </a:xfrm>
        </p:grpSpPr>
        <p:sp>
          <p:nvSpPr>
            <p:cNvPr name="Freeform 52" id="52"/>
            <p:cNvSpPr/>
            <p:nvPr/>
          </p:nvSpPr>
          <p:spPr>
            <a:xfrm flipH="false" flipV="false" rot="0">
              <a:off x="25400" y="25400"/>
              <a:ext cx="1693926" cy="1693926"/>
            </a:xfrm>
            <a:custGeom>
              <a:avLst/>
              <a:gdLst/>
              <a:ahLst/>
              <a:cxnLst/>
              <a:rect r="r" b="b" t="t" l="l"/>
              <a:pathLst>
                <a:path h="1693926" w="1693926">
                  <a:moveTo>
                    <a:pt x="0" y="846963"/>
                  </a:moveTo>
                  <a:cubicBezTo>
                    <a:pt x="0" y="379222"/>
                    <a:pt x="379222" y="0"/>
                    <a:pt x="846963" y="0"/>
                  </a:cubicBezTo>
                  <a:cubicBezTo>
                    <a:pt x="1314704" y="0"/>
                    <a:pt x="1693926" y="379222"/>
                    <a:pt x="1693926" y="846963"/>
                  </a:cubicBezTo>
                  <a:cubicBezTo>
                    <a:pt x="1693926" y="1314704"/>
                    <a:pt x="1314704" y="1693926"/>
                    <a:pt x="846963" y="1693926"/>
                  </a:cubicBezTo>
                  <a:cubicBezTo>
                    <a:pt x="379222" y="1693926"/>
                    <a:pt x="0" y="1314704"/>
                    <a:pt x="0" y="846963"/>
                  </a:cubicBezTo>
                  <a:close/>
                </a:path>
              </a:pathLst>
            </a:custGeom>
            <a:solidFill>
              <a:srgbClr val="F2F2F2"/>
            </a:solidFill>
          </p:spPr>
        </p:sp>
        <p:sp>
          <p:nvSpPr>
            <p:cNvPr name="Freeform 53" id="53"/>
            <p:cNvSpPr/>
            <p:nvPr/>
          </p:nvSpPr>
          <p:spPr>
            <a:xfrm flipH="false" flipV="false" rot="0">
              <a:off x="0" y="0"/>
              <a:ext cx="1744726" cy="1744726"/>
            </a:xfrm>
            <a:custGeom>
              <a:avLst/>
              <a:gdLst/>
              <a:ahLst/>
              <a:cxnLst/>
              <a:rect r="r" b="b" t="t" l="l"/>
              <a:pathLst>
                <a:path h="1744726" w="1744726">
                  <a:moveTo>
                    <a:pt x="0" y="872363"/>
                  </a:moveTo>
                  <a:cubicBezTo>
                    <a:pt x="0" y="390525"/>
                    <a:pt x="390525" y="0"/>
                    <a:pt x="872363" y="0"/>
                  </a:cubicBezTo>
                  <a:lnTo>
                    <a:pt x="872363" y="25400"/>
                  </a:lnTo>
                  <a:lnTo>
                    <a:pt x="872363" y="0"/>
                  </a:lnTo>
                  <a:cubicBezTo>
                    <a:pt x="1354201" y="0"/>
                    <a:pt x="1744726" y="390525"/>
                    <a:pt x="1744726" y="872363"/>
                  </a:cubicBezTo>
                  <a:lnTo>
                    <a:pt x="1719326" y="872363"/>
                  </a:lnTo>
                  <a:lnTo>
                    <a:pt x="1744726" y="872363"/>
                  </a:lnTo>
                  <a:cubicBezTo>
                    <a:pt x="1744726" y="1354201"/>
                    <a:pt x="1354201" y="1744726"/>
                    <a:pt x="872363" y="1744726"/>
                  </a:cubicBezTo>
                  <a:lnTo>
                    <a:pt x="872363" y="1719326"/>
                  </a:lnTo>
                  <a:lnTo>
                    <a:pt x="872363" y="1744726"/>
                  </a:lnTo>
                  <a:cubicBezTo>
                    <a:pt x="390525" y="1744726"/>
                    <a:pt x="0" y="1354074"/>
                    <a:pt x="0" y="872363"/>
                  </a:cubicBezTo>
                  <a:lnTo>
                    <a:pt x="25400" y="872363"/>
                  </a:lnTo>
                  <a:lnTo>
                    <a:pt x="46990" y="885825"/>
                  </a:lnTo>
                  <a:cubicBezTo>
                    <a:pt x="41021" y="895477"/>
                    <a:pt x="29337" y="899922"/>
                    <a:pt x="18415" y="896747"/>
                  </a:cubicBezTo>
                  <a:cubicBezTo>
                    <a:pt x="7493" y="893572"/>
                    <a:pt x="0" y="883666"/>
                    <a:pt x="0" y="872363"/>
                  </a:cubicBezTo>
                  <a:moveTo>
                    <a:pt x="50800" y="872363"/>
                  </a:moveTo>
                  <a:lnTo>
                    <a:pt x="25400" y="872363"/>
                  </a:lnTo>
                  <a:lnTo>
                    <a:pt x="3810" y="858901"/>
                  </a:lnTo>
                  <a:cubicBezTo>
                    <a:pt x="9779" y="849249"/>
                    <a:pt x="21463" y="844804"/>
                    <a:pt x="32385" y="847979"/>
                  </a:cubicBezTo>
                  <a:cubicBezTo>
                    <a:pt x="43307" y="851154"/>
                    <a:pt x="50800" y="861060"/>
                    <a:pt x="50800" y="872363"/>
                  </a:cubicBezTo>
                  <a:cubicBezTo>
                    <a:pt x="50800" y="1326134"/>
                    <a:pt x="418592" y="1693926"/>
                    <a:pt x="872363" y="1693926"/>
                  </a:cubicBezTo>
                  <a:cubicBezTo>
                    <a:pt x="1326134" y="1693926"/>
                    <a:pt x="1693926" y="1326134"/>
                    <a:pt x="1693926" y="872363"/>
                  </a:cubicBezTo>
                  <a:cubicBezTo>
                    <a:pt x="1693926" y="418592"/>
                    <a:pt x="1326007" y="50800"/>
                    <a:pt x="872363" y="50800"/>
                  </a:cubicBezTo>
                  <a:lnTo>
                    <a:pt x="872363" y="25400"/>
                  </a:lnTo>
                  <a:lnTo>
                    <a:pt x="872363" y="50800"/>
                  </a:lnTo>
                  <a:cubicBezTo>
                    <a:pt x="418592" y="50800"/>
                    <a:pt x="50800" y="418592"/>
                    <a:pt x="50800" y="872363"/>
                  </a:cubicBezTo>
                  <a:close/>
                </a:path>
              </a:pathLst>
            </a:custGeom>
            <a:solidFill>
              <a:srgbClr val="70C573"/>
            </a:solid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Confidențialitate și amprentă digitală </a:t>
              </a:r>
            </a:p>
          </p:txBody>
        </p:sp>
      </p:grpSp>
      <p:sp>
        <p:nvSpPr>
          <p:cNvPr name="TextBox 7" id="7"/>
          <p:cNvSpPr txBox="true"/>
          <p:nvPr/>
        </p:nvSpPr>
        <p:spPr>
          <a:xfrm rot="0">
            <a:off x="352786" y="1689700"/>
            <a:ext cx="6490220" cy="4710303"/>
          </a:xfrm>
          <a:prstGeom prst="rect">
            <a:avLst/>
          </a:prstGeom>
        </p:spPr>
        <p:txBody>
          <a:bodyPr anchor="t" rtlCol="false" tIns="0" lIns="0" bIns="0" rIns="0">
            <a:spAutoFit/>
          </a:bodyPr>
          <a:lstStyle/>
          <a:p>
            <a:pPr algn="just" marL="0" indent="0" lvl="0">
              <a:lnSpc>
                <a:spcPts val="3726"/>
              </a:lnSpc>
            </a:pPr>
            <a:r>
              <a:rPr lang="en-US" b="true" sz="2700">
                <a:solidFill>
                  <a:srgbClr val="616161"/>
                </a:solidFill>
                <a:latin typeface="Calibri (MS) Bold"/>
                <a:ea typeface="Calibri (MS) Bold"/>
                <a:cs typeface="Calibri (MS) Bold"/>
                <a:sym typeface="Calibri (MS) Bold"/>
              </a:rPr>
              <a:t>Ce urmă lași în urmă?</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Fiecare apreciere, postare și comentariu este permanentă</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Angajatorii și școlile vă pot verifica profilul</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Privat ≠ Invizibil</a:t>
            </a:r>
          </a:p>
          <a:p>
            <a:pPr algn="just" marL="660082" indent="-330041" lvl="1">
              <a:lnSpc>
                <a:spcPts val="3726"/>
              </a:lnSpc>
              <a:buFont typeface="Arial"/>
              <a:buChar char="•"/>
            </a:pPr>
            <a:r>
              <a:rPr lang="en-US" sz="2700">
                <a:solidFill>
                  <a:srgbClr val="616161"/>
                </a:solidFill>
                <a:latin typeface="Calibri (MS)"/>
                <a:ea typeface="Calibri (MS)"/>
                <a:cs typeface="Calibri (MS)"/>
                <a:sym typeface="Calibri (MS)"/>
              </a:rPr>
              <a:t>Șters ≠ Dispărut</a:t>
            </a:r>
          </a:p>
          <a:p>
            <a:pPr algn="just" marL="660082" indent="-330041" lvl="1">
              <a:lnSpc>
                <a:spcPts val="3726"/>
              </a:lnSpc>
            </a:pPr>
            <a:r>
              <a:rPr lang="en-US" b="true" sz="2700">
                <a:solidFill>
                  <a:srgbClr val="616161"/>
                </a:solidFill>
                <a:latin typeface="Calibri (MS) Bold"/>
                <a:ea typeface="Calibri (MS) Bold"/>
                <a:cs typeface="Calibri (MS) Bold"/>
                <a:sym typeface="Calibri (MS) Bold"/>
              </a:rPr>
              <a:t>Care este un lucru pe care nu ai vrea ca cineva să găsească online despre tine în 10 ani?</a:t>
            </a:r>
          </a:p>
        </p:txBody>
      </p:sp>
      <p:grpSp>
        <p:nvGrpSpPr>
          <p:cNvPr name="Group 8" id="8"/>
          <p:cNvGrpSpPr>
            <a:grpSpLocks noChangeAspect="true"/>
          </p:cNvGrpSpPr>
          <p:nvPr/>
        </p:nvGrpSpPr>
        <p:grpSpPr>
          <a:xfrm rot="0">
            <a:off x="7891804" y="1970505"/>
            <a:ext cx="9901509" cy="6596880"/>
            <a:chOff x="0" y="0"/>
            <a:chExt cx="13202012" cy="8795840"/>
          </a:xfrm>
        </p:grpSpPr>
        <p:sp>
          <p:nvSpPr>
            <p:cNvPr name="Freeform 9" id="9"/>
            <p:cNvSpPr/>
            <p:nvPr/>
          </p:nvSpPr>
          <p:spPr>
            <a:xfrm flipH="false" flipV="false" rot="0">
              <a:off x="0" y="0"/>
              <a:ext cx="13202031" cy="8795893"/>
            </a:xfrm>
            <a:custGeom>
              <a:avLst/>
              <a:gdLst/>
              <a:ahLst/>
              <a:cxnLst/>
              <a:rect r="r" b="b" t="t" l="l"/>
              <a:pathLst>
                <a:path h="8795893" w="13202031">
                  <a:moveTo>
                    <a:pt x="0" y="0"/>
                  </a:moveTo>
                  <a:lnTo>
                    <a:pt x="13202031" y="0"/>
                  </a:lnTo>
                  <a:lnTo>
                    <a:pt x="13202031" y="8795893"/>
                  </a:lnTo>
                  <a:lnTo>
                    <a:pt x="0" y="8795893"/>
                  </a:lnTo>
                  <a:lnTo>
                    <a:pt x="0" y="0"/>
                  </a:lnTo>
                  <a:close/>
                </a:path>
              </a:pathLst>
            </a:custGeom>
            <a:blipFill>
              <a:blip r:embed="rId3"/>
              <a:stretch>
                <a:fillRect l="0" t="0" r="0" b="0"/>
              </a:stretch>
            </a:blipFill>
          </p:spPr>
        </p:sp>
      </p:grpSp>
    </p:spTree>
  </p:cSld>
  <p:clrMapOvr>
    <a:masterClrMapping/>
  </p:clrMapOvr>
</p:sld>
</file>

<file path=ppt/slides/slide13.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Instrumente software esențiale pentru viața de zi cu zi</a:t>
              </a:r>
            </a:p>
          </p:txBody>
        </p:sp>
      </p:grpSp>
      <p:grpSp>
        <p:nvGrpSpPr>
          <p:cNvPr name="Group 7" id="7"/>
          <p:cNvGrpSpPr/>
          <p:nvPr/>
        </p:nvGrpSpPr>
        <p:grpSpPr>
          <a:xfrm rot="0">
            <a:off x="4244166" y="1761984"/>
            <a:ext cx="8411003" cy="7162232"/>
            <a:chOff x="0" y="0"/>
            <a:chExt cx="11214670" cy="9549642"/>
          </a:xfrm>
        </p:grpSpPr>
        <p:sp>
          <p:nvSpPr>
            <p:cNvPr name="Freeform 8" id="8"/>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70C573"/>
            </a:solidFill>
          </p:spPr>
        </p:sp>
        <p:sp>
          <p:nvSpPr>
            <p:cNvPr name="Freeform 9" id="9"/>
            <p:cNvSpPr/>
            <p:nvPr/>
          </p:nvSpPr>
          <p:spPr>
            <a:xfrm flipH="false" flipV="false" rot="0">
              <a:off x="25400" y="25400"/>
              <a:ext cx="11163808" cy="9498838"/>
            </a:xfrm>
            <a:custGeom>
              <a:avLst/>
              <a:gdLst/>
              <a:ahLst/>
              <a:cxnLst/>
              <a:rect r="r" b="b" t="t" l="l"/>
              <a:pathLst>
                <a:path h="9498838" w="11163808">
                  <a:moveTo>
                    <a:pt x="5581904" y="0"/>
                  </a:moveTo>
                  <a:lnTo>
                    <a:pt x="5581904" y="9498838"/>
                  </a:lnTo>
                  <a:moveTo>
                    <a:pt x="0" y="4749419"/>
                  </a:moveTo>
                  <a:lnTo>
                    <a:pt x="11163808" y="4749419"/>
                  </a:lnTo>
                </a:path>
              </a:pathLst>
            </a:custGeom>
            <a:solidFill>
              <a:srgbClr val="000000">
                <a:alpha val="0"/>
              </a:srgbClr>
            </a:solidFill>
          </p:spPr>
        </p:sp>
        <p:sp>
          <p:nvSpPr>
            <p:cNvPr name="Freeform 10" id="10"/>
            <p:cNvSpPr/>
            <p:nvPr/>
          </p:nvSpPr>
          <p:spPr>
            <a:xfrm flipH="false" flipV="false" rot="0">
              <a:off x="25400" y="25400"/>
              <a:ext cx="11163808" cy="9498838"/>
            </a:xfrm>
            <a:custGeom>
              <a:avLst/>
              <a:gdLst/>
              <a:ahLst/>
              <a:cxnLst/>
              <a:rect r="r" b="b" t="t" l="l"/>
              <a:pathLst>
                <a:path h="9498838" w="11163808">
                  <a:moveTo>
                    <a:pt x="0" y="4749419"/>
                  </a:moveTo>
                  <a:cubicBezTo>
                    <a:pt x="0" y="2126361"/>
                    <a:pt x="2499106" y="0"/>
                    <a:pt x="5581904" y="0"/>
                  </a:cubicBezTo>
                  <a:cubicBezTo>
                    <a:pt x="8664702" y="0"/>
                    <a:pt x="11163808" y="2126361"/>
                    <a:pt x="11163808" y="4749419"/>
                  </a:cubicBezTo>
                  <a:cubicBezTo>
                    <a:pt x="11163808" y="7372477"/>
                    <a:pt x="8664702" y="9498838"/>
                    <a:pt x="5581904" y="9498838"/>
                  </a:cubicBezTo>
                  <a:cubicBezTo>
                    <a:pt x="2499106" y="9498838"/>
                    <a:pt x="0" y="7372477"/>
                    <a:pt x="0" y="4749419"/>
                  </a:cubicBezTo>
                  <a:close/>
                </a:path>
              </a:pathLst>
            </a:custGeom>
            <a:solidFill>
              <a:srgbClr val="000000">
                <a:alpha val="0"/>
              </a:srgbClr>
            </a:solidFill>
          </p:spPr>
        </p:sp>
        <p:sp>
          <p:nvSpPr>
            <p:cNvPr name="Freeform 11" id="11"/>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sp>
          <p:nvSpPr>
            <p:cNvPr name="Freeform 12" id="12"/>
            <p:cNvSpPr/>
            <p:nvPr/>
          </p:nvSpPr>
          <p:spPr>
            <a:xfrm flipH="false" flipV="false" rot="0">
              <a:off x="25400" y="25400"/>
              <a:ext cx="11163808" cy="9498838"/>
            </a:xfrm>
            <a:custGeom>
              <a:avLst/>
              <a:gdLst/>
              <a:ahLst/>
              <a:cxnLst/>
              <a:rect r="r" b="b" t="t" l="l"/>
              <a:pathLst>
                <a:path h="9498838" w="11163808">
                  <a:moveTo>
                    <a:pt x="5607304" y="0"/>
                  </a:moveTo>
                  <a:lnTo>
                    <a:pt x="5607304" y="9498838"/>
                  </a:lnTo>
                  <a:lnTo>
                    <a:pt x="5556504" y="9498838"/>
                  </a:lnTo>
                  <a:lnTo>
                    <a:pt x="5556504" y="0"/>
                  </a:lnTo>
                  <a:close/>
                  <a:moveTo>
                    <a:pt x="0" y="4724019"/>
                  </a:moveTo>
                  <a:lnTo>
                    <a:pt x="11163808" y="4724019"/>
                  </a:lnTo>
                  <a:lnTo>
                    <a:pt x="11163808" y="4774819"/>
                  </a:lnTo>
                  <a:lnTo>
                    <a:pt x="0" y="4774819"/>
                  </a:lnTo>
                  <a:close/>
                </a:path>
              </a:pathLst>
            </a:custGeom>
            <a:solidFill>
              <a:srgbClr val="2B522D"/>
            </a:solidFill>
          </p:spPr>
        </p:sp>
        <p:sp>
          <p:nvSpPr>
            <p:cNvPr name="Freeform 13" id="13"/>
            <p:cNvSpPr/>
            <p:nvPr/>
          </p:nvSpPr>
          <p:spPr>
            <a:xfrm flipH="false" flipV="false" rot="0">
              <a:off x="0" y="0"/>
              <a:ext cx="11214608" cy="9549638"/>
            </a:xfrm>
            <a:custGeom>
              <a:avLst/>
              <a:gdLst/>
              <a:ahLst/>
              <a:cxnLst/>
              <a:rect r="r" b="b" t="t" l="l"/>
              <a:pathLst>
                <a:path h="9549638" w="11214608">
                  <a:moveTo>
                    <a:pt x="0" y="4774819"/>
                  </a:moveTo>
                  <a:cubicBezTo>
                    <a:pt x="0" y="2134108"/>
                    <a:pt x="2514473" y="0"/>
                    <a:pt x="5607304" y="0"/>
                  </a:cubicBezTo>
                  <a:cubicBezTo>
                    <a:pt x="8700135" y="0"/>
                    <a:pt x="11214608" y="2134108"/>
                    <a:pt x="11214608" y="4774819"/>
                  </a:cubicBezTo>
                  <a:lnTo>
                    <a:pt x="11189208" y="4774819"/>
                  </a:lnTo>
                  <a:lnTo>
                    <a:pt x="11214608" y="4774819"/>
                  </a:lnTo>
                  <a:cubicBezTo>
                    <a:pt x="11214608" y="7415530"/>
                    <a:pt x="8700135" y="9549638"/>
                    <a:pt x="5607304" y="9549638"/>
                  </a:cubicBezTo>
                  <a:lnTo>
                    <a:pt x="5607304" y="9524238"/>
                  </a:lnTo>
                  <a:lnTo>
                    <a:pt x="5607304" y="9549638"/>
                  </a:lnTo>
                  <a:cubicBezTo>
                    <a:pt x="2514473" y="9549638"/>
                    <a:pt x="0" y="7415530"/>
                    <a:pt x="0" y="4774819"/>
                  </a:cubicBezTo>
                  <a:lnTo>
                    <a:pt x="25400" y="4774819"/>
                  </a:lnTo>
                  <a:lnTo>
                    <a:pt x="50800" y="4774819"/>
                  </a:lnTo>
                  <a:lnTo>
                    <a:pt x="25400" y="4774819"/>
                  </a:lnTo>
                  <a:lnTo>
                    <a:pt x="0" y="4774819"/>
                  </a:lnTo>
                  <a:moveTo>
                    <a:pt x="50800" y="4774819"/>
                  </a:moveTo>
                  <a:cubicBezTo>
                    <a:pt x="50800" y="4788789"/>
                    <a:pt x="39370" y="4800219"/>
                    <a:pt x="25400" y="4800219"/>
                  </a:cubicBezTo>
                  <a:cubicBezTo>
                    <a:pt x="11430" y="4800219"/>
                    <a:pt x="0" y="4788789"/>
                    <a:pt x="0" y="4774819"/>
                  </a:cubicBezTo>
                  <a:cubicBezTo>
                    <a:pt x="0" y="4760849"/>
                    <a:pt x="11430" y="4749419"/>
                    <a:pt x="25400" y="4749419"/>
                  </a:cubicBezTo>
                  <a:cubicBezTo>
                    <a:pt x="39370" y="4749419"/>
                    <a:pt x="50800" y="4760849"/>
                    <a:pt x="50800" y="4774819"/>
                  </a:cubicBezTo>
                  <a:cubicBezTo>
                    <a:pt x="50800" y="7380097"/>
                    <a:pt x="2534539" y="9498838"/>
                    <a:pt x="5607304" y="9498838"/>
                  </a:cubicBezTo>
                  <a:cubicBezTo>
                    <a:pt x="8680069" y="9498838"/>
                    <a:pt x="11163808" y="7380097"/>
                    <a:pt x="11163808" y="4774819"/>
                  </a:cubicBezTo>
                  <a:cubicBezTo>
                    <a:pt x="11163808" y="2169541"/>
                    <a:pt x="8680069" y="50800"/>
                    <a:pt x="5607304" y="50800"/>
                  </a:cubicBezTo>
                  <a:lnTo>
                    <a:pt x="5607304" y="25400"/>
                  </a:lnTo>
                  <a:lnTo>
                    <a:pt x="5607304" y="50800"/>
                  </a:lnTo>
                  <a:cubicBezTo>
                    <a:pt x="2534539" y="50800"/>
                    <a:pt x="50800" y="2169541"/>
                    <a:pt x="50800" y="4774819"/>
                  </a:cubicBezTo>
                  <a:close/>
                </a:path>
              </a:pathLst>
            </a:custGeom>
            <a:solidFill>
              <a:srgbClr val="2B522D"/>
            </a:solidFill>
          </p:spPr>
        </p:sp>
      </p:grpSp>
      <p:sp>
        <p:nvSpPr>
          <p:cNvPr name="TextBox 14" id="14"/>
          <p:cNvSpPr txBox="true"/>
          <p:nvPr/>
        </p:nvSpPr>
        <p:spPr>
          <a:xfrm rot="0">
            <a:off x="5669963" y="2905068"/>
            <a:ext cx="2529614" cy="1933575"/>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Editori de documente</a:t>
            </a:r>
          </a:p>
          <a:p>
            <a:pPr algn="l" marL="380048" indent="-190024" lvl="1">
              <a:lnSpc>
                <a:spcPts val="2520"/>
              </a:lnSpc>
              <a:buFont typeface="Arial"/>
              <a:buChar char="•"/>
            </a:pPr>
            <a:r>
              <a:rPr lang="en-US" sz="2100">
                <a:solidFill>
                  <a:srgbClr val="000000"/>
                </a:solidFill>
                <a:latin typeface="Arial"/>
                <a:ea typeface="Arial"/>
                <a:cs typeface="Arial"/>
                <a:sym typeface="Arial"/>
              </a:rPr>
              <a:t>Redactare, formatare, pliante</a:t>
            </a:r>
          </a:p>
          <a:p>
            <a:pPr algn="l" marL="380048" indent="-190024" lvl="1">
              <a:lnSpc>
                <a:spcPts val="2520"/>
              </a:lnSpc>
              <a:buFont typeface="Arial"/>
              <a:buChar char="•"/>
            </a:pPr>
            <a:r>
              <a:rPr lang="en-US" sz="2100">
                <a:solidFill>
                  <a:srgbClr val="000000"/>
                </a:solidFill>
                <a:latin typeface="Arial"/>
                <a:ea typeface="Arial"/>
                <a:cs typeface="Arial"/>
                <a:sym typeface="Arial"/>
              </a:rPr>
              <a:t>MS Word, Documente Google</a:t>
            </a:r>
          </a:p>
        </p:txBody>
      </p:sp>
      <p:sp>
        <p:nvSpPr>
          <p:cNvPr name="TextBox 15" id="15"/>
          <p:cNvSpPr txBox="true"/>
          <p:nvPr/>
        </p:nvSpPr>
        <p:spPr>
          <a:xfrm rot="0">
            <a:off x="8938602" y="2905068"/>
            <a:ext cx="2529614" cy="161925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Foi de calcul</a:t>
            </a:r>
          </a:p>
          <a:p>
            <a:pPr algn="l" marL="380048" indent="-190024" lvl="1">
              <a:lnSpc>
                <a:spcPts val="2520"/>
              </a:lnSpc>
              <a:buFont typeface="Arial"/>
              <a:buChar char="•"/>
            </a:pPr>
            <a:r>
              <a:rPr lang="en-US" sz="2100">
                <a:solidFill>
                  <a:srgbClr val="000000"/>
                </a:solidFill>
                <a:latin typeface="Arial"/>
                <a:ea typeface="Arial"/>
                <a:cs typeface="Arial"/>
                <a:sym typeface="Arial"/>
              </a:rPr>
              <a:t>Bugete, date, grafice</a:t>
            </a:r>
          </a:p>
          <a:p>
            <a:pPr algn="l" marL="380048" indent="-190024" lvl="1">
              <a:lnSpc>
                <a:spcPts val="2520"/>
              </a:lnSpc>
              <a:buFont typeface="Arial"/>
              <a:buChar char="•"/>
            </a:pPr>
            <a:r>
              <a:rPr lang="en-US" sz="2100">
                <a:solidFill>
                  <a:srgbClr val="000000"/>
                </a:solidFill>
                <a:latin typeface="Arial"/>
                <a:ea typeface="Arial"/>
                <a:cs typeface="Arial"/>
                <a:sym typeface="Arial"/>
              </a:rPr>
              <a:t>Excel, Foi de calcul Google</a:t>
            </a:r>
          </a:p>
        </p:txBody>
      </p:sp>
      <p:sp>
        <p:nvSpPr>
          <p:cNvPr name="TextBox 16" id="16"/>
          <p:cNvSpPr txBox="true"/>
          <p:nvPr/>
        </p:nvSpPr>
        <p:spPr>
          <a:xfrm rot="0">
            <a:off x="5511303" y="5742580"/>
            <a:ext cx="2846923" cy="224790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Instrumente de prezentare</a:t>
            </a:r>
          </a:p>
          <a:p>
            <a:pPr algn="l" marL="380048" indent="-190024" lvl="1">
              <a:lnSpc>
                <a:spcPts val="2520"/>
              </a:lnSpc>
              <a:buFont typeface="Arial"/>
              <a:buChar char="•"/>
            </a:pPr>
            <a:r>
              <a:rPr lang="en-US" sz="2100">
                <a:solidFill>
                  <a:srgbClr val="000000"/>
                </a:solidFill>
                <a:latin typeface="Arial"/>
                <a:ea typeface="Arial"/>
                <a:cs typeface="Arial"/>
                <a:sym typeface="Arial"/>
              </a:rPr>
              <a:t>Slide-uri, elemente vizuale, raport</a:t>
            </a:r>
          </a:p>
          <a:p>
            <a:pPr algn="l" marL="380048" indent="-190024" lvl="1">
              <a:lnSpc>
                <a:spcPts val="2520"/>
              </a:lnSpc>
              <a:buFont typeface="Arial"/>
              <a:buChar char="•"/>
            </a:pPr>
            <a:r>
              <a:rPr lang="en-US" sz="2100">
                <a:solidFill>
                  <a:srgbClr val="000000"/>
                </a:solidFill>
                <a:latin typeface="Arial"/>
                <a:ea typeface="Arial"/>
                <a:cs typeface="Arial"/>
                <a:sym typeface="Arial"/>
              </a:rPr>
              <a:t>PowerPoint, Prezentări Google, Canva</a:t>
            </a:r>
          </a:p>
        </p:txBody>
      </p:sp>
      <p:sp>
        <p:nvSpPr>
          <p:cNvPr name="TextBox 17" id="17"/>
          <p:cNvSpPr txBox="true"/>
          <p:nvPr/>
        </p:nvSpPr>
        <p:spPr>
          <a:xfrm rot="0">
            <a:off x="8843067" y="5742579"/>
            <a:ext cx="2720682" cy="2247900"/>
          </a:xfrm>
          <a:prstGeom prst="rect">
            <a:avLst/>
          </a:prstGeom>
        </p:spPr>
        <p:txBody>
          <a:bodyPr anchor="t" rtlCol="false" tIns="0" lIns="0" bIns="0" rIns="0">
            <a:spAutoFit/>
          </a:bodyPr>
          <a:lstStyle/>
          <a:p>
            <a:pPr algn="l" marL="0" indent="0" lvl="0">
              <a:lnSpc>
                <a:spcPts val="2520"/>
              </a:lnSpc>
            </a:pPr>
            <a:r>
              <a:rPr lang="en-US" sz="2100">
                <a:solidFill>
                  <a:srgbClr val="000000"/>
                </a:solidFill>
                <a:latin typeface="Arial"/>
                <a:ea typeface="Arial"/>
                <a:cs typeface="Arial"/>
                <a:sym typeface="Arial"/>
              </a:rPr>
              <a:t>Instrumente de inteligență artificială</a:t>
            </a:r>
          </a:p>
          <a:p>
            <a:pPr algn="l" marL="380048" indent="-190024" lvl="1">
              <a:lnSpc>
                <a:spcPts val="2520"/>
              </a:lnSpc>
              <a:buFont typeface="Arial"/>
              <a:buChar char="•"/>
            </a:pPr>
            <a:r>
              <a:rPr lang="en-US" sz="2100">
                <a:solidFill>
                  <a:srgbClr val="000000"/>
                </a:solidFill>
                <a:latin typeface="Arial"/>
                <a:ea typeface="Arial"/>
                <a:cs typeface="Arial"/>
                <a:sym typeface="Arial"/>
              </a:rPr>
              <a:t>Corectură, rezumate, note</a:t>
            </a:r>
          </a:p>
          <a:p>
            <a:pPr algn="l" marL="380048" indent="-190024" lvl="1">
              <a:lnSpc>
                <a:spcPts val="2520"/>
              </a:lnSpc>
              <a:buFont typeface="Arial"/>
              <a:buChar char="•"/>
            </a:pPr>
            <a:r>
              <a:rPr lang="en-US" sz="2100">
                <a:solidFill>
                  <a:srgbClr val="000000"/>
                </a:solidFill>
                <a:latin typeface="Arial"/>
                <a:ea typeface="Arial"/>
                <a:cs typeface="Arial"/>
                <a:sym typeface="Arial"/>
              </a:rPr>
              <a:t>ChatGPT, NotebookLM, Grammarly</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5641217" cy="2001150"/>
            <a:chOff x="0" y="0"/>
            <a:chExt cx="20854956" cy="2668200"/>
          </a:xfrm>
        </p:grpSpPr>
        <p:sp>
          <p:nvSpPr>
            <p:cNvPr name="Freeform 18" id="18"/>
            <p:cNvSpPr/>
            <p:nvPr/>
          </p:nvSpPr>
          <p:spPr>
            <a:xfrm flipH="false" flipV="false" rot="0">
              <a:off x="0" y="0"/>
              <a:ext cx="20854956" cy="2668200"/>
            </a:xfrm>
            <a:custGeom>
              <a:avLst/>
              <a:gdLst/>
              <a:ahLst/>
              <a:cxnLst/>
              <a:rect r="r" b="b" t="t" l="l"/>
              <a:pathLst>
                <a:path h="2668200" w="20854956">
                  <a:moveTo>
                    <a:pt x="0" y="0"/>
                  </a:moveTo>
                  <a:lnTo>
                    <a:pt x="20854956" y="0"/>
                  </a:lnTo>
                  <a:lnTo>
                    <a:pt x="20854956" y="2668200"/>
                  </a:lnTo>
                  <a:lnTo>
                    <a:pt x="0" y="2668200"/>
                  </a:lnTo>
                  <a:close/>
                </a:path>
              </a:pathLst>
            </a:custGeom>
            <a:solidFill>
              <a:srgbClr val="000000">
                <a:alpha val="0"/>
              </a:srgbClr>
            </a:solidFill>
          </p:spPr>
        </p:sp>
        <p:sp>
          <p:nvSpPr>
            <p:cNvPr name="TextBox 19" id="19"/>
            <p:cNvSpPr txBox="true"/>
            <p:nvPr/>
          </p:nvSpPr>
          <p:spPr>
            <a:xfrm>
              <a:off x="0" y="-38100"/>
              <a:ext cx="20854956"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Alfabetizare</a:t>
              </a:r>
              <a:r>
                <a:rPr lang="en-US" sz="4200">
                  <a:solidFill>
                    <a:srgbClr val="70C573"/>
                  </a:solidFill>
                  <a:latin typeface="Press Start 2P"/>
                  <a:ea typeface="Press Start 2P"/>
                  <a:cs typeface="Press Start 2P"/>
                  <a:sym typeface="Press Start 2P"/>
                </a:rPr>
                <a:t> digitală și financiară</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2.1 Competențe digitale de bază</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4" y="5066732"/>
            <a:ext cx="11389552" cy="2569131"/>
            <a:chOff x="0" y="0"/>
            <a:chExt cx="14619322" cy="3297667"/>
          </a:xfrm>
        </p:grpSpPr>
        <p:sp>
          <p:nvSpPr>
            <p:cNvPr name="Freeform 23" id="23"/>
            <p:cNvSpPr/>
            <p:nvPr/>
          </p:nvSpPr>
          <p:spPr>
            <a:xfrm flipH="false" flipV="false" rot="0">
              <a:off x="0" y="0"/>
              <a:ext cx="14619322" cy="3297668"/>
            </a:xfrm>
            <a:custGeom>
              <a:avLst/>
              <a:gdLst/>
              <a:ahLst/>
              <a:cxnLst/>
              <a:rect r="r" b="b" t="t" l="l"/>
              <a:pathLst>
                <a:path h="3297668" w="14619322">
                  <a:moveTo>
                    <a:pt x="0" y="0"/>
                  </a:moveTo>
                  <a:lnTo>
                    <a:pt x="14619322" y="0"/>
                  </a:lnTo>
                  <a:lnTo>
                    <a:pt x="14619322" y="3297668"/>
                  </a:lnTo>
                  <a:lnTo>
                    <a:pt x="0" y="3297668"/>
                  </a:lnTo>
                  <a:close/>
                </a:path>
              </a:pathLst>
            </a:custGeom>
            <a:solidFill>
              <a:srgbClr val="000000">
                <a:alpha val="0"/>
              </a:srgbClr>
            </a:solidFill>
          </p:spPr>
        </p:sp>
        <p:sp>
          <p:nvSpPr>
            <p:cNvPr name="TextBox 24" id="24"/>
            <p:cNvSpPr txBox="true"/>
            <p:nvPr/>
          </p:nvSpPr>
          <p:spPr>
            <a:xfrm>
              <a:off x="0" y="0"/>
              <a:ext cx="14619322" cy="3297667"/>
            </a:xfrm>
            <a:prstGeom prst="rect">
              <a:avLst/>
            </a:prstGeom>
          </p:spPr>
          <p:txBody>
            <a:bodyPr anchor="ctr" rtlCol="false" tIns="0" lIns="0" bIns="0" rIns="0"/>
            <a:lstStyle/>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Înțelegerea conceptelor digitale și aplicarea instrumentelor de bază pentru a crea și partaja conținut digital de calitate.</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Recunoașterea practicilor de siguranță pe internet și explorarea platformelor digitale pentru dezvoltarea de conținut.</a:t>
              </a:r>
            </a:p>
            <a:p>
              <a:pPr algn="l" marL="477095" indent="-238548" lvl="1">
                <a:lnSpc>
                  <a:spcPts val="2562"/>
                </a:lnSpc>
                <a:buAutoNum type="arabicPeriod" startAt="1"/>
              </a:pPr>
              <a:r>
                <a:rPr lang="en-US" sz="2636" i="true">
                  <a:solidFill>
                    <a:srgbClr val="DBC2D4"/>
                  </a:solidFill>
                  <a:latin typeface="Calibri (MS) Italics"/>
                  <a:ea typeface="Calibri (MS) Italics"/>
                  <a:cs typeface="Calibri (MS) Italics"/>
                  <a:sym typeface="Calibri (MS) Italics"/>
                </a:rPr>
                <a:t>Analiza produselor financiare și utilizarea instrumentelor digitale pentru a îmbunătăți gestionarea finanțelor personale și de afaceri și pentru crearea și partajarea de conținut.</a:t>
              </a:r>
            </a:p>
          </p:txBody>
        </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Competențe digitale</a:t>
              </a:r>
            </a:p>
          </p:txBody>
        </p:sp>
      </p:grpSp>
      <p:sp>
        <p:nvSpPr>
          <p:cNvPr name="TextBox 7" id="7"/>
          <p:cNvSpPr txBox="true"/>
          <p:nvPr/>
        </p:nvSpPr>
        <p:spPr>
          <a:xfrm rot="0">
            <a:off x="192655" y="1244487"/>
            <a:ext cx="17825350" cy="1444757"/>
          </a:xfrm>
          <a:prstGeom prst="rect">
            <a:avLst/>
          </a:prstGeom>
        </p:spPr>
        <p:txBody>
          <a:bodyPr anchor="t" rtlCol="false" tIns="0" lIns="0" bIns="0" rIns="0">
            <a:spAutoFit/>
          </a:bodyPr>
          <a:lstStyle/>
          <a:p>
            <a:pPr algn="ctr" marL="0" indent="0" lvl="0">
              <a:lnSpc>
                <a:spcPts val="5438"/>
              </a:lnSpc>
            </a:pPr>
            <a:r>
              <a:rPr lang="en-US" sz="4200">
                <a:solidFill>
                  <a:srgbClr val="616161"/>
                </a:solidFill>
                <a:latin typeface="Calibri (MS)"/>
                <a:ea typeface="Calibri (MS)"/>
                <a:cs typeface="Calibri (MS)"/>
                <a:sym typeface="Calibri (MS)"/>
              </a:rPr>
              <a:t>Competențele digitale reprezintă abilitatea de a utiliza dispozitive și aplicații digitale pentru a îndeplini sarcinile zilnice în mod eficient și în siguranță.</a:t>
            </a:r>
          </a:p>
        </p:txBody>
      </p:sp>
      <p:grpSp>
        <p:nvGrpSpPr>
          <p:cNvPr name="Group 8" id="8"/>
          <p:cNvGrpSpPr/>
          <p:nvPr/>
        </p:nvGrpSpPr>
        <p:grpSpPr>
          <a:xfrm rot="0">
            <a:off x="3028949" y="3777207"/>
            <a:ext cx="3768488" cy="2276332"/>
            <a:chOff x="0" y="0"/>
            <a:chExt cx="5024650" cy="3035110"/>
          </a:xfrm>
        </p:grpSpPr>
        <p:sp>
          <p:nvSpPr>
            <p:cNvPr name="Freeform 9" id="9"/>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10" id="10"/>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11" id="11"/>
          <p:cNvGrpSpPr/>
          <p:nvPr/>
        </p:nvGrpSpPr>
        <p:grpSpPr>
          <a:xfrm rot="0">
            <a:off x="3028949" y="3777207"/>
            <a:ext cx="3768488" cy="2276332"/>
            <a:chOff x="0" y="0"/>
            <a:chExt cx="5024650" cy="3035110"/>
          </a:xfrm>
        </p:grpSpPr>
        <p:sp>
          <p:nvSpPr>
            <p:cNvPr name="Freeform 12" id="12"/>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13" id="13"/>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Învățare online</a:t>
              </a:r>
            </a:p>
          </p:txBody>
        </p:sp>
      </p:grpSp>
      <p:grpSp>
        <p:nvGrpSpPr>
          <p:cNvPr name="Group 14" id="14"/>
          <p:cNvGrpSpPr/>
          <p:nvPr/>
        </p:nvGrpSpPr>
        <p:grpSpPr>
          <a:xfrm rot="0">
            <a:off x="7132374" y="3777207"/>
            <a:ext cx="3768487" cy="2276332"/>
            <a:chOff x="0" y="0"/>
            <a:chExt cx="5024650" cy="3035110"/>
          </a:xfrm>
        </p:grpSpPr>
        <p:sp>
          <p:nvSpPr>
            <p:cNvPr name="Freeform 15" id="15"/>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16" id="16"/>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17" id="17"/>
          <p:cNvGrpSpPr/>
          <p:nvPr/>
        </p:nvGrpSpPr>
        <p:grpSpPr>
          <a:xfrm rot="0">
            <a:off x="7132374" y="3777207"/>
            <a:ext cx="3768487" cy="2276332"/>
            <a:chOff x="0" y="0"/>
            <a:chExt cx="5024650" cy="3035110"/>
          </a:xfrm>
        </p:grpSpPr>
        <p:sp>
          <p:nvSpPr>
            <p:cNvPr name="Freeform 18" id="18"/>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19" id="19"/>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Cereri de angajare</a:t>
              </a:r>
            </a:p>
          </p:txBody>
        </p:sp>
      </p:grpSp>
      <p:grpSp>
        <p:nvGrpSpPr>
          <p:cNvPr name="Group 20" id="20"/>
          <p:cNvGrpSpPr/>
          <p:nvPr/>
        </p:nvGrpSpPr>
        <p:grpSpPr>
          <a:xfrm rot="0">
            <a:off x="11235801" y="3777207"/>
            <a:ext cx="3768487" cy="2276332"/>
            <a:chOff x="0" y="0"/>
            <a:chExt cx="5024650" cy="3035110"/>
          </a:xfrm>
        </p:grpSpPr>
        <p:sp>
          <p:nvSpPr>
            <p:cNvPr name="Freeform 21" id="21"/>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22" id="22"/>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23" id="23"/>
          <p:cNvGrpSpPr/>
          <p:nvPr/>
        </p:nvGrpSpPr>
        <p:grpSpPr>
          <a:xfrm rot="0">
            <a:off x="11235801" y="3777207"/>
            <a:ext cx="3768487" cy="2276332"/>
            <a:chOff x="0" y="0"/>
            <a:chExt cx="5024650" cy="3035110"/>
          </a:xfrm>
        </p:grpSpPr>
        <p:sp>
          <p:nvSpPr>
            <p:cNvPr name="Freeform 24" id="24"/>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25" id="25"/>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Trimiterea de e-mailuri</a:t>
              </a:r>
            </a:p>
          </p:txBody>
        </p:sp>
      </p:grpSp>
      <p:grpSp>
        <p:nvGrpSpPr>
          <p:cNvPr name="Group 26" id="26"/>
          <p:cNvGrpSpPr/>
          <p:nvPr/>
        </p:nvGrpSpPr>
        <p:grpSpPr>
          <a:xfrm rot="0">
            <a:off x="3028949" y="6388478"/>
            <a:ext cx="3768488" cy="2276333"/>
            <a:chOff x="0" y="0"/>
            <a:chExt cx="5024650" cy="3035110"/>
          </a:xfrm>
        </p:grpSpPr>
        <p:sp>
          <p:nvSpPr>
            <p:cNvPr name="Freeform 27" id="27"/>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28" id="28"/>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29" id="29"/>
          <p:cNvGrpSpPr/>
          <p:nvPr/>
        </p:nvGrpSpPr>
        <p:grpSpPr>
          <a:xfrm rot="0">
            <a:off x="3028949" y="6388478"/>
            <a:ext cx="3768488" cy="2276333"/>
            <a:chOff x="0" y="0"/>
            <a:chExt cx="5024650" cy="3035110"/>
          </a:xfrm>
        </p:grpSpPr>
        <p:sp>
          <p:nvSpPr>
            <p:cNvPr name="Freeform 30" id="30"/>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31" id="31"/>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Servicii bancare</a:t>
              </a:r>
            </a:p>
          </p:txBody>
        </p:sp>
      </p:grpSp>
      <p:grpSp>
        <p:nvGrpSpPr>
          <p:cNvPr name="Group 32" id="32"/>
          <p:cNvGrpSpPr/>
          <p:nvPr/>
        </p:nvGrpSpPr>
        <p:grpSpPr>
          <a:xfrm rot="0">
            <a:off x="7132374" y="6388478"/>
            <a:ext cx="3768487" cy="2276333"/>
            <a:chOff x="0" y="0"/>
            <a:chExt cx="5024650" cy="3035110"/>
          </a:xfrm>
        </p:grpSpPr>
        <p:sp>
          <p:nvSpPr>
            <p:cNvPr name="Freeform 33" id="33"/>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34" id="34"/>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35" id="35"/>
          <p:cNvGrpSpPr/>
          <p:nvPr/>
        </p:nvGrpSpPr>
        <p:grpSpPr>
          <a:xfrm rot="0">
            <a:off x="7132374" y="6388478"/>
            <a:ext cx="3768487" cy="2276333"/>
            <a:chOff x="0" y="0"/>
            <a:chExt cx="5024650" cy="3035110"/>
          </a:xfrm>
        </p:grpSpPr>
        <p:sp>
          <p:nvSpPr>
            <p:cNvPr name="Freeform 36" id="36"/>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37" id="37"/>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Depunere declarații fiscale</a:t>
              </a:r>
            </a:p>
          </p:txBody>
        </p:sp>
      </p:grpSp>
      <p:grpSp>
        <p:nvGrpSpPr>
          <p:cNvPr name="Group 38" id="38"/>
          <p:cNvGrpSpPr/>
          <p:nvPr/>
        </p:nvGrpSpPr>
        <p:grpSpPr>
          <a:xfrm rot="0">
            <a:off x="11235801" y="6388478"/>
            <a:ext cx="3768487" cy="2276333"/>
            <a:chOff x="0" y="0"/>
            <a:chExt cx="5024650" cy="3035110"/>
          </a:xfrm>
        </p:grpSpPr>
        <p:sp>
          <p:nvSpPr>
            <p:cNvPr name="Freeform 39" id="39"/>
            <p:cNvSpPr/>
            <p:nvPr/>
          </p:nvSpPr>
          <p:spPr>
            <a:xfrm flipH="false" flipV="false" rot="0">
              <a:off x="25400" y="25400"/>
              <a:ext cx="4973828" cy="2984373"/>
            </a:xfrm>
            <a:custGeom>
              <a:avLst/>
              <a:gdLst/>
              <a:ahLst/>
              <a:cxnLst/>
              <a:rect r="r" b="b" t="t" l="l"/>
              <a:pathLst>
                <a:path h="2984373" w="4973828">
                  <a:moveTo>
                    <a:pt x="0" y="0"/>
                  </a:moveTo>
                  <a:lnTo>
                    <a:pt x="4973828" y="0"/>
                  </a:lnTo>
                  <a:lnTo>
                    <a:pt x="4973828" y="2984373"/>
                  </a:lnTo>
                  <a:lnTo>
                    <a:pt x="0" y="2984373"/>
                  </a:lnTo>
                  <a:close/>
                </a:path>
              </a:pathLst>
            </a:custGeom>
            <a:solidFill>
              <a:srgbClr val="70C573"/>
            </a:solidFill>
          </p:spPr>
        </p:sp>
        <p:sp>
          <p:nvSpPr>
            <p:cNvPr name="Freeform 40" id="40"/>
            <p:cNvSpPr/>
            <p:nvPr/>
          </p:nvSpPr>
          <p:spPr>
            <a:xfrm flipH="false" flipV="false" rot="0">
              <a:off x="0" y="0"/>
              <a:ext cx="5024628" cy="3035173"/>
            </a:xfrm>
            <a:custGeom>
              <a:avLst/>
              <a:gdLst/>
              <a:ahLst/>
              <a:cxnLst/>
              <a:rect r="r" b="b" t="t" l="l"/>
              <a:pathLst>
                <a:path h="3035173" w="5024628">
                  <a:moveTo>
                    <a:pt x="25400" y="0"/>
                  </a:moveTo>
                  <a:lnTo>
                    <a:pt x="4999228" y="0"/>
                  </a:lnTo>
                  <a:cubicBezTo>
                    <a:pt x="5013198" y="0"/>
                    <a:pt x="5024628" y="11430"/>
                    <a:pt x="5024628" y="25400"/>
                  </a:cubicBezTo>
                  <a:lnTo>
                    <a:pt x="5024628" y="3009773"/>
                  </a:lnTo>
                  <a:cubicBezTo>
                    <a:pt x="5024628" y="3023743"/>
                    <a:pt x="5013198" y="3035173"/>
                    <a:pt x="4999228" y="3035173"/>
                  </a:cubicBezTo>
                  <a:lnTo>
                    <a:pt x="25400" y="3035173"/>
                  </a:lnTo>
                  <a:cubicBezTo>
                    <a:pt x="11430" y="3035173"/>
                    <a:pt x="0" y="3023743"/>
                    <a:pt x="0" y="3009773"/>
                  </a:cubicBezTo>
                  <a:lnTo>
                    <a:pt x="0" y="25400"/>
                  </a:lnTo>
                  <a:cubicBezTo>
                    <a:pt x="0" y="11430"/>
                    <a:pt x="11430" y="0"/>
                    <a:pt x="25400" y="0"/>
                  </a:cubicBezTo>
                  <a:moveTo>
                    <a:pt x="25400" y="50800"/>
                  </a:moveTo>
                  <a:lnTo>
                    <a:pt x="25400" y="25400"/>
                  </a:lnTo>
                  <a:lnTo>
                    <a:pt x="50800" y="25400"/>
                  </a:lnTo>
                  <a:lnTo>
                    <a:pt x="50800" y="3009773"/>
                  </a:lnTo>
                  <a:lnTo>
                    <a:pt x="25400" y="3009773"/>
                  </a:lnTo>
                  <a:lnTo>
                    <a:pt x="25400" y="2984373"/>
                  </a:lnTo>
                  <a:lnTo>
                    <a:pt x="4999228" y="2984373"/>
                  </a:lnTo>
                  <a:lnTo>
                    <a:pt x="4999228" y="3009773"/>
                  </a:lnTo>
                  <a:lnTo>
                    <a:pt x="4973828" y="3009773"/>
                  </a:lnTo>
                  <a:lnTo>
                    <a:pt x="4973828" y="25400"/>
                  </a:lnTo>
                  <a:lnTo>
                    <a:pt x="4999228" y="25400"/>
                  </a:lnTo>
                  <a:lnTo>
                    <a:pt x="4999228" y="50800"/>
                  </a:lnTo>
                  <a:lnTo>
                    <a:pt x="25400" y="50800"/>
                  </a:lnTo>
                  <a:close/>
                </a:path>
              </a:pathLst>
            </a:custGeom>
            <a:solidFill>
              <a:srgbClr val="F2F2F2"/>
            </a:solidFill>
          </p:spPr>
        </p:sp>
      </p:grpSp>
      <p:grpSp>
        <p:nvGrpSpPr>
          <p:cNvPr name="Group 41" id="41"/>
          <p:cNvGrpSpPr/>
          <p:nvPr/>
        </p:nvGrpSpPr>
        <p:grpSpPr>
          <a:xfrm rot="0">
            <a:off x="11235801" y="6388478"/>
            <a:ext cx="3768487" cy="2276333"/>
            <a:chOff x="0" y="0"/>
            <a:chExt cx="5024650" cy="3035110"/>
          </a:xfrm>
        </p:grpSpPr>
        <p:sp>
          <p:nvSpPr>
            <p:cNvPr name="Freeform 42" id="42"/>
            <p:cNvSpPr/>
            <p:nvPr/>
          </p:nvSpPr>
          <p:spPr>
            <a:xfrm flipH="false" flipV="false" rot="0">
              <a:off x="0" y="0"/>
              <a:ext cx="5024650" cy="3035110"/>
            </a:xfrm>
            <a:custGeom>
              <a:avLst/>
              <a:gdLst/>
              <a:ahLst/>
              <a:cxnLst/>
              <a:rect r="r" b="b" t="t" l="l"/>
              <a:pathLst>
                <a:path h="3035110" w="5024650">
                  <a:moveTo>
                    <a:pt x="0" y="0"/>
                  </a:moveTo>
                  <a:lnTo>
                    <a:pt x="5024650" y="0"/>
                  </a:lnTo>
                  <a:lnTo>
                    <a:pt x="5024650" y="3035110"/>
                  </a:lnTo>
                  <a:lnTo>
                    <a:pt x="0" y="3035110"/>
                  </a:lnTo>
                  <a:close/>
                </a:path>
              </a:pathLst>
            </a:custGeom>
            <a:solidFill>
              <a:srgbClr val="000000">
                <a:alpha val="0"/>
              </a:srgbClr>
            </a:solidFill>
          </p:spPr>
        </p:sp>
        <p:sp>
          <p:nvSpPr>
            <p:cNvPr name="TextBox 43" id="43"/>
            <p:cNvSpPr txBox="true"/>
            <p:nvPr/>
          </p:nvSpPr>
          <p:spPr>
            <a:xfrm>
              <a:off x="0" y="-38100"/>
              <a:ext cx="5024650" cy="3073210"/>
            </a:xfrm>
            <a:prstGeom prst="rect">
              <a:avLst/>
            </a:prstGeom>
          </p:spPr>
          <p:txBody>
            <a:bodyPr anchor="ctr" rtlCol="false" tIns="0" lIns="0" bIns="0" rIns="0"/>
            <a:lstStyle/>
            <a:p>
              <a:pPr algn="ctr" marL="0" indent="0" lvl="0">
                <a:lnSpc>
                  <a:spcPts val="4860"/>
                </a:lnSpc>
              </a:pPr>
              <a:r>
                <a:rPr lang="en-US" sz="4500">
                  <a:solidFill>
                    <a:srgbClr val="F2F2F2"/>
                  </a:solidFill>
                  <a:latin typeface="Arial"/>
                  <a:ea typeface="Arial"/>
                  <a:cs typeface="Arial"/>
                  <a:sym typeface="Arial"/>
                </a:rPr>
                <a:t>📰 Consum de știri</a:t>
              </a:r>
            </a:p>
          </p:txBody>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Dispozitive digitale</a:t>
              </a:r>
            </a:p>
          </p:txBody>
        </p:sp>
      </p:grpSp>
      <p:graphicFrame>
        <p:nvGraphicFramePr>
          <p:cNvPr name="Table 7" id="7"/>
          <p:cNvGraphicFramePr>
            <a:graphicFrameLocks noGrp="true"/>
          </p:cNvGraphicFramePr>
          <p:nvPr/>
        </p:nvGraphicFramePr>
        <p:xfrm>
          <a:off x="2839871" y="1993096"/>
          <a:ext cx="12573000" cy="6591378"/>
        </p:xfrm>
        <a:graphic>
          <a:graphicData uri="http://schemas.openxmlformats.org/drawingml/2006/table">
            <a:tbl>
              <a:tblPr/>
              <a:tblGrid>
                <a:gridCol w="6286500"/>
                <a:gridCol w="6286500"/>
              </a:tblGrid>
              <a:tr h="438467">
                <a:tc gridSpan="2">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hMerge="true">
                  <a:txBody>
                    <a:bodyPr anchor="t" rtlCol="false"/>
                    <a:lstStyle/>
                    <a:p>
                      <a:pPr algn="l">
                        <a:lnSpc>
                          <a:spcPts val="1679"/>
                        </a:lnSpc>
                        <a:defRPr/>
                      </a:pP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Smartphone</a:t>
                      </a:r>
                      <a:r>
                        <a:rPr lang="en-US" b="true" sz="2100" strike="noStrike" u="none">
                          <a:solidFill>
                            <a:srgbClr val="2C2C2C"/>
                          </a:solidFill>
                          <a:latin typeface="Arial Bold"/>
                          <a:ea typeface="Arial Bold"/>
                          <a:cs typeface="Arial Bold"/>
                          <a:sym typeface="Arial Bold"/>
                        </a:rPr>
                        <a:t> (telefoane inteligente)</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mesagerie, navigare</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Laptop/Calculator</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muncă, creare de conținut</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5485">
                <a:tc>
                  <a:txBody>
                    <a:bodyPr anchor="t" rtlCol="false"/>
                    <a:lstStyle/>
                    <a:p>
                      <a:pPr algn="l" marL="0" indent="0" lvl="0">
                        <a:lnSpc>
                          <a:spcPts val="2520"/>
                        </a:lnSpc>
                        <a:spcBef>
                          <a:spcPct val="0"/>
                        </a:spcBef>
                        <a:defRPr/>
                      </a:pPr>
                      <a:r>
                        <a:rPr lang="en-US" b="true" sz="2100">
                          <a:solidFill>
                            <a:srgbClr val="2C2C2C"/>
                          </a:solidFill>
                          <a:latin typeface="Arial Bold"/>
                          <a:ea typeface="Arial Bold"/>
                          <a:cs typeface="Arial Bold"/>
                          <a:sym typeface="Arial Bold"/>
                        </a:rPr>
                        <a:t>Tabletă</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citit, aplicații, desen</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Ceas inteligent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fitness, notificări</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Frigider inteligent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Internetul Lucrurilor (IoT) în bucătării</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1025485">
                <a:tc>
                  <a:txBody>
                    <a:bodyPr anchor="t" rtlCol="false"/>
                    <a:lstStyle/>
                    <a:p>
                      <a:pPr algn="l" marL="0" indent="0" lvl="0">
                        <a:lnSpc>
                          <a:spcPts val="2520"/>
                        </a:lnSpc>
                        <a:spcBef>
                          <a:spcPct val="0"/>
                        </a:spcBef>
                        <a:defRPr/>
                      </a:pPr>
                      <a:r>
                        <a:rPr lang="en-US" b="true" sz="2100" strike="noStrike" u="none">
                          <a:solidFill>
                            <a:srgbClr val="2C2C2C"/>
                          </a:solidFill>
                          <a:latin typeface="Arial Bold"/>
                          <a:ea typeface="Arial Bold"/>
                          <a:cs typeface="Arial Bold"/>
                          <a:sym typeface="Arial Bold"/>
                        </a:rPr>
                        <a:t>Router</a:t>
                      </a:r>
                      <a:endParaRPr lang="en-US" sz="1100"/>
                    </a:p>
                    <a:p>
                      <a:pPr algn="l" marL="0" indent="0" lvl="0">
                        <a:lnSpc>
                          <a:spcPts val="2520"/>
                        </a:lnSpc>
                        <a:spcBef>
                          <a:spcPct val="0"/>
                        </a:spcBef>
                      </a:pPr>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marL="0" indent="0" lvl="0">
                        <a:lnSpc>
                          <a:spcPts val="2520"/>
                        </a:lnSpc>
                        <a:spcBef>
                          <a:spcPct val="0"/>
                        </a:spcBef>
                        <a:defRPr/>
                      </a:pPr>
                      <a:r>
                        <a:rPr lang="en-US" sz="2100" strike="noStrike" u="none">
                          <a:solidFill>
                            <a:srgbClr val="2C2C2C"/>
                          </a:solidFill>
                          <a:latin typeface="Arial"/>
                          <a:ea typeface="Arial"/>
                          <a:cs typeface="Arial"/>
                          <a:sym typeface="Arial"/>
                        </a:rPr>
                        <a:t>poartă de acces către internet</a:t>
                      </a:r>
                      <a:endParaRPr lang="en-US" sz="1100"/>
                    </a:p>
                  </a:txBody>
                  <a:tcPr marL="91440" marR="91440" marT="91440" marB="9144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sp>
        <p:nvSpPr>
          <p:cNvPr name="TextBox 8" id="8"/>
          <p:cNvSpPr txBox="true"/>
          <p:nvPr/>
        </p:nvSpPr>
        <p:spPr>
          <a:xfrm rot="0">
            <a:off x="2290436" y="9026088"/>
            <a:ext cx="13707129" cy="371475"/>
          </a:xfrm>
          <a:prstGeom prst="rect">
            <a:avLst/>
          </a:prstGeom>
        </p:spPr>
        <p:txBody>
          <a:bodyPr anchor="t" rtlCol="false" tIns="0" lIns="0" bIns="0" rIns="0">
            <a:spAutoFit/>
          </a:bodyPr>
          <a:lstStyle/>
          <a:p>
            <a:pPr algn="l" marL="0" indent="0" lvl="0">
              <a:lnSpc>
                <a:spcPts val="2551"/>
              </a:lnSpc>
            </a:pPr>
            <a:r>
              <a:rPr lang="en-US" sz="2126">
                <a:solidFill>
                  <a:srgbClr val="616161"/>
                </a:solidFill>
                <a:latin typeface="Calibri (MS)"/>
                <a:ea typeface="Calibri (MS)"/>
                <a:cs typeface="Calibri (MS)"/>
                <a:sym typeface="Calibri (MS)"/>
              </a:rPr>
              <a:t>Toate acestea sunt dispozitive „inteligente” care se conectează la internet și au nevoie de actualizări, protecție și gestionare.</a:t>
            </a:r>
          </a:p>
        </p:txBody>
      </p:sp>
    </p:spTree>
  </p:cSld>
  <p:clrMapOvr>
    <a:masterClrMapping/>
  </p:clrMapOvr>
</p:sld>
</file>

<file path=ppt/slides/slide6.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000000"/>
                  </a:solidFill>
                  <a:latin typeface="Calibri (MS)"/>
                  <a:ea typeface="Calibri (MS)"/>
                  <a:cs typeface="Calibri (MS)"/>
                  <a:sym typeface="Calibri (MS)"/>
                </a:rPr>
                <a:t>Întreținerea dispozitivelor digitale</a:t>
              </a:r>
            </a:p>
          </p:txBody>
        </p:sp>
      </p:grpSp>
      <p:grpSp>
        <p:nvGrpSpPr>
          <p:cNvPr name="Group 7" id="7"/>
          <p:cNvGrpSpPr/>
          <p:nvPr/>
        </p:nvGrpSpPr>
        <p:grpSpPr>
          <a:xfrm rot="0">
            <a:off x="583442" y="744623"/>
            <a:ext cx="16500144" cy="9634500"/>
            <a:chOff x="0" y="0"/>
            <a:chExt cx="22000192" cy="12846000"/>
          </a:xfrm>
        </p:grpSpPr>
        <p:sp>
          <p:nvSpPr>
            <p:cNvPr name="Freeform 8" id="8"/>
            <p:cNvSpPr/>
            <p:nvPr/>
          </p:nvSpPr>
          <p:spPr>
            <a:xfrm flipH="false" flipV="false" rot="0">
              <a:off x="0" y="0"/>
              <a:ext cx="22000192" cy="12846000"/>
            </a:xfrm>
            <a:custGeom>
              <a:avLst/>
              <a:gdLst/>
              <a:ahLst/>
              <a:cxnLst/>
              <a:rect r="r" b="b" t="t" l="l"/>
              <a:pathLst>
                <a:path h="12846000" w="22000192">
                  <a:moveTo>
                    <a:pt x="0" y="0"/>
                  </a:moveTo>
                  <a:lnTo>
                    <a:pt x="22000192" y="0"/>
                  </a:lnTo>
                  <a:lnTo>
                    <a:pt x="22000192" y="12846000"/>
                  </a:lnTo>
                  <a:lnTo>
                    <a:pt x="0" y="12846000"/>
                  </a:lnTo>
                  <a:close/>
                </a:path>
              </a:pathLst>
            </a:custGeom>
            <a:solidFill>
              <a:srgbClr val="000000">
                <a:alpha val="0"/>
              </a:srgbClr>
            </a:solidFill>
          </p:spPr>
        </p:sp>
        <p:sp>
          <p:nvSpPr>
            <p:cNvPr name="TextBox 9" id="9"/>
            <p:cNvSpPr txBox="true"/>
            <p:nvPr/>
          </p:nvSpPr>
          <p:spPr>
            <a:xfrm>
              <a:off x="0" y="-104775"/>
              <a:ext cx="22000192" cy="12950775"/>
            </a:xfrm>
            <a:prstGeom prst="rect">
              <a:avLst/>
            </a:prstGeom>
          </p:spPr>
          <p:txBody>
            <a:bodyPr anchor="ctr" rtlCol="false" tIns="0" lIns="0" bIns="0" rIns="0"/>
            <a:lstStyle/>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Actualizări de software: </a:t>
              </a:r>
              <a:r>
                <a:rPr lang="en-US" sz="2700">
                  <a:solidFill>
                    <a:srgbClr val="000000"/>
                  </a:solidFill>
                  <a:latin typeface="Calibri (MS)"/>
                  <a:ea typeface="Calibri (MS)"/>
                  <a:cs typeface="Calibri (MS)"/>
                  <a:sym typeface="Calibri (MS)"/>
                </a:rPr>
                <a:t>Mențineți sistemul de operare și aplicațiile dispozitivului actualizate. Actualizările remediază adesea erori și închid breșele de securitate pe care hackerii le pot exploata. Actualizările regulate ajută, de asemenea, la îmbunătățirea performanței și la adăugarea de noi funcții.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Gestionarea spațiului de stocare: </a:t>
              </a:r>
              <a:r>
                <a:rPr lang="en-US" sz="2700">
                  <a:solidFill>
                    <a:srgbClr val="000000"/>
                  </a:solidFill>
                  <a:latin typeface="Calibri (MS)"/>
                  <a:ea typeface="Calibri (MS)"/>
                  <a:cs typeface="Calibri (MS)"/>
                  <a:sym typeface="Calibri (MS)"/>
                </a:rPr>
                <a:t>Evitați erorile de tip „dispozitiv plin” eliminând în mod regulat fișierele și aplicațiile neutilizate. Mutați fotografiile și documentele pe unități externe sau în spațiul de stocare în cloud. Spațiul liber menține dispozitivul funcționând mai rapid și mai fluid.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Copii de rezervă: </a:t>
              </a:r>
              <a:r>
                <a:rPr lang="en-US" sz="2700">
                  <a:solidFill>
                    <a:srgbClr val="000000"/>
                  </a:solidFill>
                  <a:latin typeface="Calibri (MS)"/>
                  <a:ea typeface="Calibri (MS)"/>
                  <a:cs typeface="Calibri (MS)"/>
                  <a:sym typeface="Calibri (MS)"/>
                </a:rPr>
                <a:t>Faceți în mod regulat copii de rezervă ale fișierelor importante pentru a le proteja împotriva pierderii sau furtului. Folosiți unități USB, hard disk-uri externe sau stocare în cloud, cum ar fi Google Drive sau iCloud. Acest lucru vă asigură că nu pierdeți date cheie dacă dispozitivul este deteriorat. </a:t>
              </a:r>
            </a:p>
            <a:p>
              <a:pPr algn="l" marL="488632" indent="-244316" lvl="1">
                <a:lnSpc>
                  <a:spcPts val="3726"/>
                </a:lnSpc>
                <a:buAutoNum type="arabicPeriod" startAt="1"/>
              </a:pPr>
              <a:r>
                <a:rPr lang="en-US" b="true" sz="2700">
                  <a:solidFill>
                    <a:srgbClr val="000000"/>
                  </a:solidFill>
                  <a:latin typeface="Calibri (MS) Bold"/>
                  <a:ea typeface="Calibri (MS) Bold"/>
                  <a:cs typeface="Calibri (MS) Bold"/>
                  <a:sym typeface="Calibri (MS) Bold"/>
                </a:rPr>
                <a:t>🛡️ Noțiuni de bază privind protecția datelor: </a:t>
              </a:r>
              <a:r>
                <a:rPr lang="en-US" sz="2700">
                  <a:solidFill>
                    <a:srgbClr val="000000"/>
                  </a:solidFill>
                  <a:latin typeface="Calibri (MS)"/>
                  <a:ea typeface="Calibri (MS)"/>
                  <a:cs typeface="Calibri (MS)"/>
                  <a:sym typeface="Calibri (MS)"/>
                </a:rPr>
                <a:t>Fiți atenți la ceea ce stocați. Evitați să păstrați informații sensibile (de exemplu, parole, detalii bancare) fără o criptare adecvată sau aplicații securizate. Folosiți blocarea ecranului și activați urmărirea dispozitivului acolo unde este posibil.</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Competențe pe internet</a:t>
              </a:r>
            </a:p>
          </p:txBody>
        </p:sp>
      </p:grpSp>
      <p:sp>
        <p:nvSpPr>
          <p:cNvPr name="TextBox 7" id="7"/>
          <p:cNvSpPr txBox="true"/>
          <p:nvPr/>
        </p:nvSpPr>
        <p:spPr>
          <a:xfrm rot="0">
            <a:off x="415472" y="1689386"/>
            <a:ext cx="8774950" cy="4271010"/>
          </a:xfrm>
          <a:prstGeom prst="rect">
            <a:avLst/>
          </a:prstGeom>
        </p:spPr>
        <p:txBody>
          <a:bodyPr anchor="t" rtlCol="false" tIns="0" lIns="0" bIns="0" rIns="0">
            <a:spAutoFit/>
          </a:bodyPr>
          <a:lstStyle/>
          <a:p>
            <a:pPr algn="just" marL="0" indent="0" lvl="0">
              <a:lnSpc>
                <a:spcPts val="4860"/>
              </a:lnSpc>
            </a:pPr>
            <a:r>
              <a:rPr lang="en-US" sz="2700">
                <a:solidFill>
                  <a:srgbClr val="616161"/>
                </a:solidFill>
                <a:latin typeface="Calibri (MS)"/>
                <a:ea typeface="Calibri (MS)"/>
                <a:cs typeface="Calibri (MS)"/>
                <a:sym typeface="Calibri (MS)"/>
              </a:rPr>
              <a:t>🔎 Ce este un browser?</a:t>
            </a:r>
          </a:p>
          <a:p>
            <a:pPr algn="just" marL="0" indent="0" lvl="0">
              <a:lnSpc>
                <a:spcPts val="4860"/>
              </a:lnSpc>
            </a:pPr>
            <a:r>
              <a:rPr lang="en-US" sz="2700">
                <a:solidFill>
                  <a:srgbClr val="616161"/>
                </a:solidFill>
                <a:latin typeface="Calibri (MS)"/>
                <a:ea typeface="Calibri (MS)"/>
                <a:cs typeface="Calibri (MS)"/>
                <a:sym typeface="Calibri (MS)"/>
              </a:rPr>
              <a:t>Un program care vă permite să accesați site-uri web. Exemple: Chrome, Safari, Edge, Firefox</a:t>
            </a:r>
          </a:p>
          <a:p>
            <a:pPr algn="just" marL="0" indent="0" lvl="0">
              <a:lnSpc>
                <a:spcPts val="4860"/>
              </a:lnSpc>
            </a:pPr>
          </a:p>
          <a:p>
            <a:pPr algn="just" marL="0" indent="0" lvl="0">
              <a:lnSpc>
                <a:spcPts val="4860"/>
              </a:lnSpc>
            </a:pPr>
            <a:r>
              <a:rPr lang="en-US" sz="2700">
                <a:solidFill>
                  <a:srgbClr val="616161"/>
                </a:solidFill>
                <a:latin typeface="Calibri (MS)"/>
                <a:ea typeface="Calibri (MS)"/>
                <a:cs typeface="Calibri (MS)"/>
                <a:sym typeface="Calibri (MS)"/>
              </a:rPr>
              <a:t>🔍 Ce este un motor de căutare?</a:t>
            </a:r>
          </a:p>
          <a:p>
            <a:pPr algn="just" marL="0" indent="0" lvl="0">
              <a:lnSpc>
                <a:spcPts val="4860"/>
              </a:lnSpc>
            </a:pPr>
            <a:r>
              <a:rPr lang="en-US" sz="2700">
                <a:solidFill>
                  <a:srgbClr val="616161"/>
                </a:solidFill>
                <a:latin typeface="Calibri (MS)"/>
                <a:ea typeface="Calibri (MS)"/>
                <a:cs typeface="Calibri (MS)"/>
                <a:sym typeface="Calibri (MS)"/>
              </a:rPr>
              <a:t>Un instrument pentru căutarea pe web folosind cuvinte cheie. Exemple: Google, Bing, DuckDuckGo</a:t>
            </a:r>
          </a:p>
        </p:txBody>
      </p:sp>
      <p:grpSp>
        <p:nvGrpSpPr>
          <p:cNvPr name="Group 8" id="8"/>
          <p:cNvGrpSpPr>
            <a:grpSpLocks noChangeAspect="true"/>
          </p:cNvGrpSpPr>
          <p:nvPr/>
        </p:nvGrpSpPr>
        <p:grpSpPr>
          <a:xfrm rot="0">
            <a:off x="10822675" y="-1770798"/>
            <a:ext cx="6196083" cy="9294124"/>
            <a:chOff x="0" y="0"/>
            <a:chExt cx="8261444" cy="12392166"/>
          </a:xfrm>
        </p:grpSpPr>
        <p:sp>
          <p:nvSpPr>
            <p:cNvPr name="Freeform 9" id="9" descr="O persoană așezată în fața unui laptop"/>
            <p:cNvSpPr/>
            <p:nvPr/>
          </p:nvSpPr>
          <p:spPr>
            <a:xfrm flipH="false" flipV="false" rot="0">
              <a:off x="0" y="0"/>
              <a:ext cx="8261477" cy="12392152"/>
            </a:xfrm>
            <a:custGeom>
              <a:avLst/>
              <a:gdLst/>
              <a:ahLst/>
              <a:cxnLst/>
              <a:rect r="r" b="b" t="t" l="l"/>
              <a:pathLst>
                <a:path h="12392152" w="8261477">
                  <a:moveTo>
                    <a:pt x="0" y="0"/>
                  </a:moveTo>
                  <a:lnTo>
                    <a:pt x="8261477" y="0"/>
                  </a:lnTo>
                  <a:lnTo>
                    <a:pt x="8261477" y="12392152"/>
                  </a:lnTo>
                  <a:lnTo>
                    <a:pt x="0" y="12392152"/>
                  </a:lnTo>
                  <a:lnTo>
                    <a:pt x="0" y="0"/>
                  </a:lnTo>
                  <a:close/>
                </a:path>
              </a:pathLst>
            </a:custGeom>
            <a:blipFill>
              <a:blip r:embed="rId3"/>
              <a:stretch>
                <a:fillRect l="0" t="0" r="0" b="0"/>
              </a:stretch>
            </a:blipFill>
          </p:spPr>
        </p:sp>
      </p:grpSp>
      <p:grpSp>
        <p:nvGrpSpPr>
          <p:cNvPr name="Group 10" id="10"/>
          <p:cNvGrpSpPr/>
          <p:nvPr/>
        </p:nvGrpSpPr>
        <p:grpSpPr>
          <a:xfrm rot="0">
            <a:off x="11455305" y="7995599"/>
            <a:ext cx="4910351" cy="1839603"/>
            <a:chOff x="0" y="0"/>
            <a:chExt cx="6547134" cy="2452804"/>
          </a:xfrm>
        </p:grpSpPr>
        <p:sp>
          <p:nvSpPr>
            <p:cNvPr name="Freeform 11" id="11"/>
            <p:cNvSpPr/>
            <p:nvPr/>
          </p:nvSpPr>
          <p:spPr>
            <a:xfrm flipH="false" flipV="false" rot="0">
              <a:off x="25400" y="25400"/>
              <a:ext cx="6496304" cy="2702306"/>
            </a:xfrm>
            <a:custGeom>
              <a:avLst/>
              <a:gdLst/>
              <a:ahLst/>
              <a:cxnLst/>
              <a:rect r="r" b="b" t="t" l="l"/>
              <a:pathLst>
                <a:path h="2702306" w="6496304">
                  <a:moveTo>
                    <a:pt x="0" y="0"/>
                  </a:moveTo>
                  <a:lnTo>
                    <a:pt x="1082675" y="0"/>
                  </a:lnTo>
                  <a:lnTo>
                    <a:pt x="2706751" y="0"/>
                  </a:lnTo>
                  <a:lnTo>
                    <a:pt x="6496304" y="0"/>
                  </a:lnTo>
                  <a:lnTo>
                    <a:pt x="6496304" y="1401191"/>
                  </a:lnTo>
                  <a:lnTo>
                    <a:pt x="6496304" y="2001647"/>
                  </a:lnTo>
                  <a:lnTo>
                    <a:pt x="6496304" y="2401951"/>
                  </a:lnTo>
                  <a:lnTo>
                    <a:pt x="2706751" y="2401951"/>
                  </a:lnTo>
                  <a:lnTo>
                    <a:pt x="1894840" y="2702306"/>
                  </a:lnTo>
                  <a:lnTo>
                    <a:pt x="1082675" y="2401951"/>
                  </a:lnTo>
                  <a:lnTo>
                    <a:pt x="0" y="2401951"/>
                  </a:lnTo>
                  <a:lnTo>
                    <a:pt x="0" y="2001647"/>
                  </a:lnTo>
                  <a:lnTo>
                    <a:pt x="0" y="1401191"/>
                  </a:lnTo>
                  <a:close/>
                </a:path>
              </a:pathLst>
            </a:custGeom>
            <a:solidFill>
              <a:srgbClr val="70C573"/>
            </a:solidFill>
          </p:spPr>
        </p:sp>
        <p:sp>
          <p:nvSpPr>
            <p:cNvPr name="Freeform 12" id="12"/>
            <p:cNvSpPr/>
            <p:nvPr/>
          </p:nvSpPr>
          <p:spPr>
            <a:xfrm flipH="false" flipV="false" rot="0">
              <a:off x="0" y="0"/>
              <a:ext cx="6547104" cy="2753614"/>
            </a:xfrm>
            <a:custGeom>
              <a:avLst/>
              <a:gdLst/>
              <a:ahLst/>
              <a:cxnLst/>
              <a:rect r="r" b="b" t="t" l="l"/>
              <a:pathLst>
                <a:path h="2753614" w="6547104">
                  <a:moveTo>
                    <a:pt x="25400" y="0"/>
                  </a:moveTo>
                  <a:lnTo>
                    <a:pt x="1108075" y="0"/>
                  </a:lnTo>
                  <a:lnTo>
                    <a:pt x="1108075" y="25400"/>
                  </a:lnTo>
                  <a:lnTo>
                    <a:pt x="1108075" y="0"/>
                  </a:lnTo>
                  <a:lnTo>
                    <a:pt x="1108075" y="25400"/>
                  </a:lnTo>
                  <a:lnTo>
                    <a:pt x="1108075" y="0"/>
                  </a:lnTo>
                  <a:lnTo>
                    <a:pt x="2732151" y="0"/>
                  </a:lnTo>
                  <a:lnTo>
                    <a:pt x="2732151" y="25400"/>
                  </a:lnTo>
                  <a:lnTo>
                    <a:pt x="2732151" y="0"/>
                  </a:lnTo>
                  <a:lnTo>
                    <a:pt x="6521704" y="0"/>
                  </a:lnTo>
                  <a:cubicBezTo>
                    <a:pt x="6535674" y="0"/>
                    <a:pt x="6547104" y="11430"/>
                    <a:pt x="6547104" y="25400"/>
                  </a:cubicBezTo>
                  <a:lnTo>
                    <a:pt x="6547104" y="1426591"/>
                  </a:lnTo>
                  <a:lnTo>
                    <a:pt x="6521704" y="1426591"/>
                  </a:lnTo>
                  <a:lnTo>
                    <a:pt x="6521704" y="1401191"/>
                  </a:lnTo>
                  <a:cubicBezTo>
                    <a:pt x="6535674" y="1401191"/>
                    <a:pt x="6547104" y="1412621"/>
                    <a:pt x="6547104" y="1426591"/>
                  </a:cubicBezTo>
                  <a:lnTo>
                    <a:pt x="6547104" y="2027047"/>
                  </a:lnTo>
                  <a:lnTo>
                    <a:pt x="6521704" y="2027047"/>
                  </a:lnTo>
                  <a:lnTo>
                    <a:pt x="6547104" y="2027047"/>
                  </a:lnTo>
                  <a:lnTo>
                    <a:pt x="6547104" y="2427351"/>
                  </a:lnTo>
                  <a:cubicBezTo>
                    <a:pt x="6547104" y="2441321"/>
                    <a:pt x="6535674" y="2452751"/>
                    <a:pt x="6521704" y="2452751"/>
                  </a:cubicBezTo>
                  <a:lnTo>
                    <a:pt x="2732151" y="2452751"/>
                  </a:lnTo>
                  <a:lnTo>
                    <a:pt x="2732151" y="2427351"/>
                  </a:lnTo>
                  <a:lnTo>
                    <a:pt x="2740914" y="2451227"/>
                  </a:lnTo>
                  <a:lnTo>
                    <a:pt x="1928876" y="2751455"/>
                  </a:lnTo>
                  <a:cubicBezTo>
                    <a:pt x="1923161" y="2753614"/>
                    <a:pt x="1916938" y="2753614"/>
                    <a:pt x="1911223" y="2751455"/>
                  </a:cubicBezTo>
                  <a:lnTo>
                    <a:pt x="1099312" y="2451227"/>
                  </a:lnTo>
                  <a:lnTo>
                    <a:pt x="1108075" y="2427351"/>
                  </a:lnTo>
                  <a:lnTo>
                    <a:pt x="1108075" y="2452751"/>
                  </a:lnTo>
                  <a:lnTo>
                    <a:pt x="25400" y="2452751"/>
                  </a:lnTo>
                  <a:cubicBezTo>
                    <a:pt x="11430" y="2452751"/>
                    <a:pt x="0" y="2441321"/>
                    <a:pt x="0" y="2427351"/>
                  </a:cubicBezTo>
                  <a:lnTo>
                    <a:pt x="0" y="2027047"/>
                  </a:lnTo>
                  <a:lnTo>
                    <a:pt x="25400" y="2027047"/>
                  </a:lnTo>
                  <a:lnTo>
                    <a:pt x="0" y="2027047"/>
                  </a:lnTo>
                  <a:lnTo>
                    <a:pt x="0" y="1426591"/>
                  </a:lnTo>
                  <a:cubicBezTo>
                    <a:pt x="0" y="1412621"/>
                    <a:pt x="11430" y="1401191"/>
                    <a:pt x="25400" y="1401191"/>
                  </a:cubicBezTo>
                  <a:lnTo>
                    <a:pt x="25400" y="1426591"/>
                  </a:lnTo>
                  <a:lnTo>
                    <a:pt x="0" y="1426591"/>
                  </a:lnTo>
                  <a:lnTo>
                    <a:pt x="0" y="25400"/>
                  </a:lnTo>
                  <a:cubicBezTo>
                    <a:pt x="0" y="11430"/>
                    <a:pt x="11430" y="0"/>
                    <a:pt x="25400" y="0"/>
                  </a:cubicBezTo>
                  <a:moveTo>
                    <a:pt x="25400" y="50800"/>
                  </a:moveTo>
                  <a:lnTo>
                    <a:pt x="25400" y="25400"/>
                  </a:lnTo>
                  <a:lnTo>
                    <a:pt x="50800" y="25400"/>
                  </a:lnTo>
                  <a:lnTo>
                    <a:pt x="50800" y="1426591"/>
                  </a:lnTo>
                  <a:cubicBezTo>
                    <a:pt x="50800" y="1440561"/>
                    <a:pt x="39370" y="1451991"/>
                    <a:pt x="25400" y="1451991"/>
                  </a:cubicBezTo>
                  <a:lnTo>
                    <a:pt x="25400" y="1426591"/>
                  </a:lnTo>
                  <a:lnTo>
                    <a:pt x="50800" y="1426591"/>
                  </a:lnTo>
                  <a:lnTo>
                    <a:pt x="50800" y="2027047"/>
                  </a:lnTo>
                  <a:lnTo>
                    <a:pt x="50800" y="2427351"/>
                  </a:lnTo>
                  <a:lnTo>
                    <a:pt x="25400" y="2427351"/>
                  </a:lnTo>
                  <a:lnTo>
                    <a:pt x="25400" y="2401951"/>
                  </a:lnTo>
                  <a:lnTo>
                    <a:pt x="1108075" y="2401951"/>
                  </a:lnTo>
                  <a:cubicBezTo>
                    <a:pt x="1111123" y="2401951"/>
                    <a:pt x="1114044" y="2402459"/>
                    <a:pt x="1116838" y="2403475"/>
                  </a:cubicBezTo>
                  <a:lnTo>
                    <a:pt x="1928876" y="2703703"/>
                  </a:lnTo>
                  <a:lnTo>
                    <a:pt x="1920113" y="2727579"/>
                  </a:lnTo>
                  <a:lnTo>
                    <a:pt x="1911350" y="2703703"/>
                  </a:lnTo>
                  <a:lnTo>
                    <a:pt x="2723388" y="2403475"/>
                  </a:lnTo>
                  <a:cubicBezTo>
                    <a:pt x="2726182" y="2402459"/>
                    <a:pt x="2729230" y="2401951"/>
                    <a:pt x="2732151" y="2401951"/>
                  </a:cubicBezTo>
                  <a:lnTo>
                    <a:pt x="6521704" y="2401951"/>
                  </a:lnTo>
                  <a:lnTo>
                    <a:pt x="6521704" y="2427351"/>
                  </a:lnTo>
                  <a:lnTo>
                    <a:pt x="6496304" y="2427351"/>
                  </a:lnTo>
                  <a:lnTo>
                    <a:pt x="6496304" y="2027047"/>
                  </a:lnTo>
                  <a:lnTo>
                    <a:pt x="6496304" y="1426591"/>
                  </a:lnTo>
                  <a:lnTo>
                    <a:pt x="6521704" y="1426591"/>
                  </a:lnTo>
                  <a:lnTo>
                    <a:pt x="6521704" y="1451991"/>
                  </a:lnTo>
                  <a:cubicBezTo>
                    <a:pt x="6507735" y="1451991"/>
                    <a:pt x="6496304" y="1440561"/>
                    <a:pt x="6496304" y="1426591"/>
                  </a:cubicBezTo>
                  <a:lnTo>
                    <a:pt x="6496304" y="25400"/>
                  </a:lnTo>
                  <a:lnTo>
                    <a:pt x="6521704" y="25400"/>
                  </a:lnTo>
                  <a:lnTo>
                    <a:pt x="6521704" y="50800"/>
                  </a:lnTo>
                  <a:lnTo>
                    <a:pt x="2732151" y="50800"/>
                  </a:lnTo>
                  <a:lnTo>
                    <a:pt x="1108075" y="50800"/>
                  </a:lnTo>
                  <a:lnTo>
                    <a:pt x="25400" y="50800"/>
                  </a:lnTo>
                  <a:close/>
                </a:path>
              </a:pathLst>
            </a:custGeom>
            <a:solidFill>
              <a:srgbClr val="2B522D"/>
            </a:solidFill>
          </p:spPr>
        </p:sp>
        <p:sp>
          <p:nvSpPr>
            <p:cNvPr name="TextBox 13" id="13"/>
            <p:cNvSpPr txBox="true"/>
            <p:nvPr/>
          </p:nvSpPr>
          <p:spPr>
            <a:xfrm>
              <a:off x="0" y="-47625"/>
              <a:ext cx="6547134" cy="2500429"/>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Încearcă să cauți: „aplicație meteo locală pentru Android” → vezi cum se modifică rezultatele în funcție de cuvintele cheie.</a:t>
              </a:r>
            </a:p>
          </p:txBody>
        </p:sp>
      </p:grpSp>
    </p:spTree>
  </p:cSld>
  <p:clrMapOvr>
    <a:masterClrMapping/>
  </p:clrMapOvr>
</p:sld>
</file>

<file path=ppt/slides/slide8.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Ce să faci și ce să nu faci în e-mailuri</a:t>
              </a:r>
            </a:p>
          </p:txBody>
        </p:sp>
      </p:grpSp>
      <p:grpSp>
        <p:nvGrpSpPr>
          <p:cNvPr name="Group 7" id="7"/>
          <p:cNvGrpSpPr/>
          <p:nvPr/>
        </p:nvGrpSpPr>
        <p:grpSpPr>
          <a:xfrm rot="0">
            <a:off x="4126230" y="2932122"/>
            <a:ext cx="10645140" cy="5519752"/>
            <a:chOff x="0" y="0"/>
            <a:chExt cx="14193520" cy="7359670"/>
          </a:xfrm>
        </p:grpSpPr>
        <p:sp>
          <p:nvSpPr>
            <p:cNvPr name="Freeform 8" id="8"/>
            <p:cNvSpPr/>
            <p:nvPr/>
          </p:nvSpPr>
          <p:spPr>
            <a:xfrm flipH="false" flipV="false" rot="0">
              <a:off x="25400" y="25400"/>
              <a:ext cx="14142720" cy="7308850"/>
            </a:xfrm>
            <a:custGeom>
              <a:avLst/>
              <a:gdLst/>
              <a:ahLst/>
              <a:cxnLst/>
              <a:rect r="r" b="b" t="t" l="l"/>
              <a:pathLst>
                <a:path h="7308850" w="14142720">
                  <a:moveTo>
                    <a:pt x="0" y="0"/>
                  </a:moveTo>
                  <a:lnTo>
                    <a:pt x="14142720" y="0"/>
                  </a:lnTo>
                  <a:lnTo>
                    <a:pt x="14142720" y="7308850"/>
                  </a:lnTo>
                  <a:lnTo>
                    <a:pt x="0" y="7308850"/>
                  </a:lnTo>
                  <a:close/>
                </a:path>
              </a:pathLst>
            </a:custGeom>
            <a:solidFill>
              <a:srgbClr val="C9E4C9"/>
            </a:solidFill>
          </p:spPr>
        </p:sp>
        <p:sp>
          <p:nvSpPr>
            <p:cNvPr name="Freeform 9" id="9"/>
            <p:cNvSpPr/>
            <p:nvPr/>
          </p:nvSpPr>
          <p:spPr>
            <a:xfrm flipH="false" flipV="false" rot="0">
              <a:off x="0" y="0"/>
              <a:ext cx="14193520" cy="7359650"/>
            </a:xfrm>
            <a:custGeom>
              <a:avLst/>
              <a:gdLst/>
              <a:ahLst/>
              <a:cxnLst/>
              <a:rect r="r" b="b" t="t" l="l"/>
              <a:pathLst>
                <a:path h="7359650" w="14193520">
                  <a:moveTo>
                    <a:pt x="25400" y="0"/>
                  </a:moveTo>
                  <a:lnTo>
                    <a:pt x="14168120" y="0"/>
                  </a:lnTo>
                  <a:cubicBezTo>
                    <a:pt x="14182089" y="0"/>
                    <a:pt x="14193520" y="11430"/>
                    <a:pt x="14193520" y="25400"/>
                  </a:cubicBezTo>
                  <a:lnTo>
                    <a:pt x="14193520" y="7334250"/>
                  </a:lnTo>
                  <a:cubicBezTo>
                    <a:pt x="14193520" y="7348220"/>
                    <a:pt x="14182089" y="7359650"/>
                    <a:pt x="14168120" y="7359650"/>
                  </a:cubicBezTo>
                  <a:lnTo>
                    <a:pt x="25400" y="7359650"/>
                  </a:lnTo>
                  <a:cubicBezTo>
                    <a:pt x="11430" y="7359650"/>
                    <a:pt x="0" y="7348220"/>
                    <a:pt x="0" y="7334250"/>
                  </a:cubicBezTo>
                  <a:lnTo>
                    <a:pt x="0" y="25400"/>
                  </a:lnTo>
                  <a:cubicBezTo>
                    <a:pt x="0" y="11430"/>
                    <a:pt x="11430" y="0"/>
                    <a:pt x="25400" y="0"/>
                  </a:cubicBezTo>
                  <a:moveTo>
                    <a:pt x="25400" y="50800"/>
                  </a:moveTo>
                  <a:lnTo>
                    <a:pt x="25400" y="25400"/>
                  </a:lnTo>
                  <a:lnTo>
                    <a:pt x="50800" y="25400"/>
                  </a:lnTo>
                  <a:lnTo>
                    <a:pt x="50800" y="7334250"/>
                  </a:lnTo>
                  <a:lnTo>
                    <a:pt x="25400" y="7334250"/>
                  </a:lnTo>
                  <a:lnTo>
                    <a:pt x="25400" y="7308850"/>
                  </a:lnTo>
                  <a:lnTo>
                    <a:pt x="14168120" y="7308850"/>
                  </a:lnTo>
                  <a:lnTo>
                    <a:pt x="14168120" y="7334250"/>
                  </a:lnTo>
                  <a:lnTo>
                    <a:pt x="14142720" y="7334250"/>
                  </a:lnTo>
                  <a:lnTo>
                    <a:pt x="14142720" y="25400"/>
                  </a:lnTo>
                  <a:lnTo>
                    <a:pt x="14168120" y="25400"/>
                  </a:lnTo>
                  <a:lnTo>
                    <a:pt x="14168120" y="50800"/>
                  </a:lnTo>
                  <a:lnTo>
                    <a:pt x="25400" y="50800"/>
                  </a:lnTo>
                  <a:close/>
                </a:path>
              </a:pathLst>
            </a:custGeom>
            <a:solidFill>
              <a:srgbClr val="F2F2F2"/>
            </a:solidFill>
          </p:spPr>
        </p:sp>
      </p:grpSp>
      <p:sp>
        <p:nvSpPr>
          <p:cNvPr name="TextBox 10" id="10"/>
          <p:cNvSpPr txBox="true"/>
          <p:nvPr/>
        </p:nvSpPr>
        <p:spPr>
          <a:xfrm rot="0">
            <a:off x="4504658" y="3596543"/>
            <a:ext cx="4840796" cy="3831336"/>
          </a:xfrm>
          <a:prstGeom prst="rect">
            <a:avLst/>
          </a:prstGeom>
        </p:spPr>
        <p:txBody>
          <a:bodyPr anchor="t" rtlCol="false" tIns="0" lIns="0" bIns="0" rIns="0">
            <a:spAutoFit/>
          </a:bodyPr>
          <a:lstStyle/>
          <a:p>
            <a:pPr algn="l" marL="0" indent="0" lvl="0">
              <a:lnSpc>
                <a:spcPts val="4212"/>
              </a:lnSpc>
            </a:pPr>
            <a:r>
              <a:rPr lang="en-US" sz="3900">
                <a:solidFill>
                  <a:srgbClr val="000000"/>
                </a:solidFill>
                <a:latin typeface="Arial"/>
                <a:ea typeface="Arial"/>
                <a:cs typeface="Arial"/>
                <a:sym typeface="Arial"/>
              </a:rPr>
              <a:t>Începeți cu saluturi Fiți clari și conciși Corectați înainte de a trimite </a:t>
            </a:r>
          </a:p>
          <a:p>
            <a:pPr algn="l" marL="0" indent="0" lvl="0">
              <a:lnSpc>
                <a:spcPts val="4212"/>
              </a:lnSpc>
            </a:pPr>
            <a:r>
              <a:rPr lang="en-US" sz="3900">
                <a:solidFill>
                  <a:srgbClr val="000000"/>
                </a:solidFill>
                <a:latin typeface="Arial"/>
                <a:ea typeface="Arial"/>
                <a:cs typeface="Arial"/>
                <a:sym typeface="Arial"/>
              </a:rPr>
              <a:t>Folosiți subiecte Verificați zilnic e-mailul		</a:t>
            </a:r>
          </a:p>
        </p:txBody>
      </p:sp>
      <p:sp>
        <p:nvSpPr>
          <p:cNvPr name="TextBox 11" id="11"/>
          <p:cNvSpPr txBox="true"/>
          <p:nvPr/>
        </p:nvSpPr>
        <p:spPr>
          <a:xfrm rot="0">
            <a:off x="9539954" y="3596543"/>
            <a:ext cx="4840796" cy="4307586"/>
          </a:xfrm>
          <a:prstGeom prst="rect">
            <a:avLst/>
          </a:prstGeom>
        </p:spPr>
        <p:txBody>
          <a:bodyPr anchor="t" rtlCol="false" tIns="0" lIns="0" bIns="0" rIns="0">
            <a:spAutoFit/>
          </a:bodyPr>
          <a:lstStyle/>
          <a:p>
            <a:pPr algn="l" marL="0" indent="0" lvl="0">
              <a:lnSpc>
                <a:spcPts val="4212"/>
              </a:lnSpc>
            </a:pPr>
            <a:r>
              <a:rPr lang="en-US" sz="3900">
                <a:solidFill>
                  <a:srgbClr val="000000"/>
                </a:solidFill>
                <a:latin typeface="Arial"/>
                <a:ea typeface="Arial"/>
                <a:cs typeface="Arial"/>
                <a:sym typeface="Arial"/>
              </a:rPr>
              <a:t>Sari peste deschidere Scrie mesaje lungi, neclare </a:t>
            </a:r>
          </a:p>
          <a:p>
            <a:pPr algn="l" marL="0" indent="0" lvl="0">
              <a:lnSpc>
                <a:spcPts val="4104"/>
              </a:lnSpc>
            </a:pPr>
            <a:r>
              <a:rPr lang="en-US" sz="3800">
                <a:solidFill>
                  <a:srgbClr val="000000"/>
                </a:solidFill>
                <a:latin typeface="Arial"/>
                <a:ea typeface="Arial"/>
                <a:cs typeface="Arial"/>
                <a:sym typeface="Arial"/>
              </a:rPr>
              <a:t>Trimite cu greșeli de scriere Lasă subiectul necompletat </a:t>
            </a:r>
          </a:p>
          <a:p>
            <a:pPr algn="l" marL="0" indent="0" lvl="0">
              <a:lnSpc>
                <a:spcPts val="4212"/>
              </a:lnSpc>
            </a:pPr>
            <a:r>
              <a:rPr lang="en-US" sz="3900">
                <a:solidFill>
                  <a:srgbClr val="000000"/>
                </a:solidFill>
                <a:latin typeface="Arial"/>
                <a:ea typeface="Arial"/>
                <a:cs typeface="Arial"/>
                <a:sym typeface="Arial"/>
              </a:rPr>
              <a:t>Ignoră inbox-ul timp de săptămâni</a:t>
            </a:r>
          </a:p>
        </p:txBody>
      </p:sp>
      <p:grpSp>
        <p:nvGrpSpPr>
          <p:cNvPr name="Group 12" id="12"/>
          <p:cNvGrpSpPr/>
          <p:nvPr/>
        </p:nvGrpSpPr>
        <p:grpSpPr>
          <a:xfrm rot="0">
            <a:off x="3028950" y="1835122"/>
            <a:ext cx="2110740" cy="2110740"/>
            <a:chOff x="0" y="0"/>
            <a:chExt cx="2814320" cy="2814320"/>
          </a:xfrm>
        </p:grpSpPr>
        <p:sp>
          <p:nvSpPr>
            <p:cNvPr name="Freeform 13" id="13"/>
            <p:cNvSpPr/>
            <p:nvPr/>
          </p:nvSpPr>
          <p:spPr>
            <a:xfrm flipH="false" flipV="false" rot="0">
              <a:off x="25400" y="25400"/>
              <a:ext cx="2763520" cy="2763520"/>
            </a:xfrm>
            <a:custGeom>
              <a:avLst/>
              <a:gdLst/>
              <a:ahLst/>
              <a:cxnLst/>
              <a:rect r="r" b="b" t="t" l="l"/>
              <a:pathLst>
                <a:path h="2763520" w="2763520">
                  <a:moveTo>
                    <a:pt x="0" y="906653"/>
                  </a:moveTo>
                  <a:lnTo>
                    <a:pt x="906653" y="906653"/>
                  </a:lnTo>
                  <a:lnTo>
                    <a:pt x="906653" y="0"/>
                  </a:lnTo>
                  <a:lnTo>
                    <a:pt x="1856740" y="0"/>
                  </a:lnTo>
                  <a:lnTo>
                    <a:pt x="1856740" y="906653"/>
                  </a:lnTo>
                  <a:lnTo>
                    <a:pt x="2763520" y="906653"/>
                  </a:lnTo>
                  <a:lnTo>
                    <a:pt x="2763520" y="1856740"/>
                  </a:lnTo>
                  <a:lnTo>
                    <a:pt x="1856867" y="1856740"/>
                  </a:lnTo>
                  <a:lnTo>
                    <a:pt x="1856867" y="2763520"/>
                  </a:lnTo>
                  <a:lnTo>
                    <a:pt x="906653" y="2763520"/>
                  </a:lnTo>
                  <a:lnTo>
                    <a:pt x="906653" y="1856867"/>
                  </a:lnTo>
                  <a:lnTo>
                    <a:pt x="0" y="1856867"/>
                  </a:lnTo>
                  <a:close/>
                </a:path>
              </a:pathLst>
            </a:custGeom>
            <a:solidFill>
              <a:srgbClr val="70C573"/>
            </a:solidFill>
          </p:spPr>
        </p:sp>
        <p:sp>
          <p:nvSpPr>
            <p:cNvPr name="Freeform 14" id="14"/>
            <p:cNvSpPr/>
            <p:nvPr/>
          </p:nvSpPr>
          <p:spPr>
            <a:xfrm flipH="false" flipV="false" rot="0">
              <a:off x="0" y="0"/>
              <a:ext cx="2814320" cy="2814320"/>
            </a:xfrm>
            <a:custGeom>
              <a:avLst/>
              <a:gdLst/>
              <a:ahLst/>
              <a:cxnLst/>
              <a:rect r="r" b="b" t="t" l="l"/>
              <a:pathLst>
                <a:path h="2814320" w="2814320">
                  <a:moveTo>
                    <a:pt x="25400" y="906653"/>
                  </a:moveTo>
                  <a:lnTo>
                    <a:pt x="932053" y="906653"/>
                  </a:lnTo>
                  <a:lnTo>
                    <a:pt x="932053" y="932053"/>
                  </a:lnTo>
                  <a:lnTo>
                    <a:pt x="906653" y="932053"/>
                  </a:lnTo>
                  <a:lnTo>
                    <a:pt x="906653" y="25400"/>
                  </a:lnTo>
                  <a:cubicBezTo>
                    <a:pt x="906653" y="11430"/>
                    <a:pt x="918083" y="0"/>
                    <a:pt x="932053" y="0"/>
                  </a:cubicBezTo>
                  <a:lnTo>
                    <a:pt x="1882140" y="0"/>
                  </a:lnTo>
                  <a:cubicBezTo>
                    <a:pt x="1896110" y="0"/>
                    <a:pt x="1907540" y="11430"/>
                    <a:pt x="1907540" y="25400"/>
                  </a:cubicBezTo>
                  <a:lnTo>
                    <a:pt x="1907540" y="932053"/>
                  </a:lnTo>
                  <a:lnTo>
                    <a:pt x="1882140" y="932053"/>
                  </a:lnTo>
                  <a:lnTo>
                    <a:pt x="1882140" y="906653"/>
                  </a:lnTo>
                  <a:lnTo>
                    <a:pt x="2788920" y="906653"/>
                  </a:lnTo>
                  <a:cubicBezTo>
                    <a:pt x="2802890" y="906653"/>
                    <a:pt x="2814320" y="918083"/>
                    <a:pt x="2814320" y="932053"/>
                  </a:cubicBezTo>
                  <a:lnTo>
                    <a:pt x="2814320" y="1882140"/>
                  </a:lnTo>
                  <a:cubicBezTo>
                    <a:pt x="2814320" y="1896110"/>
                    <a:pt x="2802890" y="1907540"/>
                    <a:pt x="2788920" y="1907540"/>
                  </a:cubicBezTo>
                  <a:lnTo>
                    <a:pt x="1882267" y="1907540"/>
                  </a:lnTo>
                  <a:lnTo>
                    <a:pt x="1882267" y="1882140"/>
                  </a:lnTo>
                  <a:lnTo>
                    <a:pt x="1907667" y="1882140"/>
                  </a:lnTo>
                  <a:lnTo>
                    <a:pt x="1907667" y="2788920"/>
                  </a:lnTo>
                  <a:cubicBezTo>
                    <a:pt x="1907667" y="2802890"/>
                    <a:pt x="1896237" y="2814320"/>
                    <a:pt x="1882267" y="2814320"/>
                  </a:cubicBezTo>
                  <a:lnTo>
                    <a:pt x="932053" y="2814320"/>
                  </a:lnTo>
                  <a:cubicBezTo>
                    <a:pt x="918083" y="2814320"/>
                    <a:pt x="906653" y="2802890"/>
                    <a:pt x="906653" y="2788920"/>
                  </a:cubicBezTo>
                  <a:lnTo>
                    <a:pt x="906653" y="1882267"/>
                  </a:lnTo>
                  <a:lnTo>
                    <a:pt x="932053" y="1882267"/>
                  </a:lnTo>
                  <a:lnTo>
                    <a:pt x="932053" y="1907667"/>
                  </a:lnTo>
                  <a:lnTo>
                    <a:pt x="25400" y="1907667"/>
                  </a:lnTo>
                  <a:cubicBezTo>
                    <a:pt x="11430" y="1907667"/>
                    <a:pt x="0" y="1896237"/>
                    <a:pt x="0" y="1882267"/>
                  </a:cubicBezTo>
                  <a:lnTo>
                    <a:pt x="0" y="932053"/>
                  </a:lnTo>
                  <a:cubicBezTo>
                    <a:pt x="0" y="918083"/>
                    <a:pt x="11430" y="906653"/>
                    <a:pt x="25400" y="906653"/>
                  </a:cubicBezTo>
                  <a:moveTo>
                    <a:pt x="25400" y="957453"/>
                  </a:moveTo>
                  <a:lnTo>
                    <a:pt x="25400" y="932053"/>
                  </a:lnTo>
                  <a:lnTo>
                    <a:pt x="50800" y="932053"/>
                  </a:lnTo>
                  <a:lnTo>
                    <a:pt x="50800" y="1882140"/>
                  </a:lnTo>
                  <a:lnTo>
                    <a:pt x="25400" y="1882140"/>
                  </a:lnTo>
                  <a:lnTo>
                    <a:pt x="25400" y="1856740"/>
                  </a:lnTo>
                  <a:lnTo>
                    <a:pt x="932053" y="1856740"/>
                  </a:lnTo>
                  <a:cubicBezTo>
                    <a:pt x="946023" y="1856740"/>
                    <a:pt x="957453" y="1868170"/>
                    <a:pt x="957453" y="1882140"/>
                  </a:cubicBezTo>
                  <a:lnTo>
                    <a:pt x="957453" y="2788920"/>
                  </a:lnTo>
                  <a:lnTo>
                    <a:pt x="932053" y="2788920"/>
                  </a:lnTo>
                  <a:lnTo>
                    <a:pt x="932053" y="2763520"/>
                  </a:lnTo>
                  <a:lnTo>
                    <a:pt x="1882140" y="2763520"/>
                  </a:lnTo>
                  <a:lnTo>
                    <a:pt x="1882140" y="2788920"/>
                  </a:lnTo>
                  <a:lnTo>
                    <a:pt x="1856740" y="2788920"/>
                  </a:lnTo>
                  <a:lnTo>
                    <a:pt x="1856740" y="1882267"/>
                  </a:lnTo>
                  <a:cubicBezTo>
                    <a:pt x="1856740" y="1868297"/>
                    <a:pt x="1868170" y="1856867"/>
                    <a:pt x="1882140" y="1856867"/>
                  </a:cubicBezTo>
                  <a:lnTo>
                    <a:pt x="2788920" y="1856867"/>
                  </a:lnTo>
                  <a:lnTo>
                    <a:pt x="2788920" y="1882267"/>
                  </a:lnTo>
                  <a:lnTo>
                    <a:pt x="2763520" y="1882267"/>
                  </a:lnTo>
                  <a:lnTo>
                    <a:pt x="2763520" y="932053"/>
                  </a:lnTo>
                  <a:lnTo>
                    <a:pt x="2788920" y="932053"/>
                  </a:lnTo>
                  <a:lnTo>
                    <a:pt x="2788920" y="957453"/>
                  </a:lnTo>
                  <a:lnTo>
                    <a:pt x="1882267" y="957453"/>
                  </a:lnTo>
                  <a:cubicBezTo>
                    <a:pt x="1868297" y="957453"/>
                    <a:pt x="1856867" y="946023"/>
                    <a:pt x="1856867" y="932053"/>
                  </a:cubicBezTo>
                  <a:lnTo>
                    <a:pt x="1856867" y="25400"/>
                  </a:lnTo>
                  <a:lnTo>
                    <a:pt x="1882267" y="25400"/>
                  </a:lnTo>
                  <a:lnTo>
                    <a:pt x="1882267" y="50800"/>
                  </a:lnTo>
                  <a:lnTo>
                    <a:pt x="932053" y="50800"/>
                  </a:lnTo>
                  <a:lnTo>
                    <a:pt x="932053" y="25400"/>
                  </a:lnTo>
                  <a:lnTo>
                    <a:pt x="957453" y="25400"/>
                  </a:lnTo>
                  <a:lnTo>
                    <a:pt x="957453" y="932053"/>
                  </a:lnTo>
                  <a:cubicBezTo>
                    <a:pt x="957453" y="946023"/>
                    <a:pt x="946023" y="957453"/>
                    <a:pt x="932053" y="957453"/>
                  </a:cubicBezTo>
                  <a:lnTo>
                    <a:pt x="25400" y="957453"/>
                  </a:lnTo>
                  <a:close/>
                </a:path>
              </a:pathLst>
            </a:custGeom>
            <a:solidFill>
              <a:srgbClr val="70C573"/>
            </a:solidFill>
          </p:spPr>
        </p:sp>
      </p:grpSp>
      <p:grpSp>
        <p:nvGrpSpPr>
          <p:cNvPr name="Group 15" id="15"/>
          <p:cNvGrpSpPr/>
          <p:nvPr/>
        </p:nvGrpSpPr>
        <p:grpSpPr>
          <a:xfrm rot="0">
            <a:off x="13270230" y="2580494"/>
            <a:ext cx="1988820" cy="706593"/>
            <a:chOff x="0" y="0"/>
            <a:chExt cx="2651760" cy="942124"/>
          </a:xfrm>
        </p:grpSpPr>
        <p:sp>
          <p:nvSpPr>
            <p:cNvPr name="Freeform 16" id="16"/>
            <p:cNvSpPr/>
            <p:nvPr/>
          </p:nvSpPr>
          <p:spPr>
            <a:xfrm flipH="false" flipV="false" rot="0">
              <a:off x="25400" y="25400"/>
              <a:ext cx="2600960" cy="891286"/>
            </a:xfrm>
            <a:custGeom>
              <a:avLst/>
              <a:gdLst/>
              <a:ahLst/>
              <a:cxnLst/>
              <a:rect r="r" b="b" t="t" l="l"/>
              <a:pathLst>
                <a:path h="891286" w="2600960">
                  <a:moveTo>
                    <a:pt x="0" y="0"/>
                  </a:moveTo>
                  <a:lnTo>
                    <a:pt x="2600960" y="0"/>
                  </a:lnTo>
                  <a:lnTo>
                    <a:pt x="2600960" y="891286"/>
                  </a:lnTo>
                  <a:lnTo>
                    <a:pt x="0" y="891286"/>
                  </a:lnTo>
                  <a:close/>
                </a:path>
              </a:pathLst>
            </a:custGeom>
            <a:solidFill>
              <a:srgbClr val="70C573"/>
            </a:solidFill>
          </p:spPr>
        </p:sp>
        <p:sp>
          <p:nvSpPr>
            <p:cNvPr name="Freeform 17" id="17"/>
            <p:cNvSpPr/>
            <p:nvPr/>
          </p:nvSpPr>
          <p:spPr>
            <a:xfrm flipH="false" flipV="false" rot="0">
              <a:off x="0" y="0"/>
              <a:ext cx="2651760" cy="942086"/>
            </a:xfrm>
            <a:custGeom>
              <a:avLst/>
              <a:gdLst/>
              <a:ahLst/>
              <a:cxnLst/>
              <a:rect r="r" b="b" t="t" l="l"/>
              <a:pathLst>
                <a:path h="942086" w="2651760">
                  <a:moveTo>
                    <a:pt x="25400" y="0"/>
                  </a:moveTo>
                  <a:lnTo>
                    <a:pt x="2626360" y="0"/>
                  </a:lnTo>
                  <a:cubicBezTo>
                    <a:pt x="2640330" y="0"/>
                    <a:pt x="2651760" y="11430"/>
                    <a:pt x="2651760" y="25400"/>
                  </a:cubicBezTo>
                  <a:lnTo>
                    <a:pt x="2651760" y="916686"/>
                  </a:lnTo>
                  <a:cubicBezTo>
                    <a:pt x="2651760" y="930656"/>
                    <a:pt x="2640330" y="942086"/>
                    <a:pt x="2626360" y="942086"/>
                  </a:cubicBezTo>
                  <a:lnTo>
                    <a:pt x="25400" y="942086"/>
                  </a:lnTo>
                  <a:cubicBezTo>
                    <a:pt x="11430" y="942086"/>
                    <a:pt x="0" y="930656"/>
                    <a:pt x="0" y="916686"/>
                  </a:cubicBezTo>
                  <a:lnTo>
                    <a:pt x="0" y="25400"/>
                  </a:lnTo>
                  <a:cubicBezTo>
                    <a:pt x="0" y="11430"/>
                    <a:pt x="11430" y="0"/>
                    <a:pt x="25400" y="0"/>
                  </a:cubicBezTo>
                  <a:moveTo>
                    <a:pt x="25400" y="50800"/>
                  </a:moveTo>
                  <a:lnTo>
                    <a:pt x="25400" y="25400"/>
                  </a:lnTo>
                  <a:lnTo>
                    <a:pt x="50800" y="25400"/>
                  </a:lnTo>
                  <a:lnTo>
                    <a:pt x="50800" y="916686"/>
                  </a:lnTo>
                  <a:lnTo>
                    <a:pt x="25400" y="916686"/>
                  </a:lnTo>
                  <a:lnTo>
                    <a:pt x="25400" y="891286"/>
                  </a:lnTo>
                  <a:lnTo>
                    <a:pt x="2626360" y="891286"/>
                  </a:lnTo>
                  <a:lnTo>
                    <a:pt x="2626360" y="916686"/>
                  </a:lnTo>
                  <a:lnTo>
                    <a:pt x="2600960" y="916686"/>
                  </a:lnTo>
                  <a:lnTo>
                    <a:pt x="2600960" y="25400"/>
                  </a:lnTo>
                  <a:lnTo>
                    <a:pt x="2626360" y="25400"/>
                  </a:lnTo>
                  <a:lnTo>
                    <a:pt x="2626360" y="50800"/>
                  </a:lnTo>
                  <a:lnTo>
                    <a:pt x="25400" y="50800"/>
                  </a:lnTo>
                  <a:close/>
                </a:path>
              </a:pathLst>
            </a:custGeom>
            <a:solidFill>
              <a:srgbClr val="70C573"/>
            </a:solidFill>
          </p:spPr>
        </p:sp>
      </p:grpSp>
      <p:grpSp>
        <p:nvGrpSpPr>
          <p:cNvPr name="Group 18" id="18"/>
          <p:cNvGrpSpPr/>
          <p:nvPr/>
        </p:nvGrpSpPr>
        <p:grpSpPr>
          <a:xfrm rot="0">
            <a:off x="9429750" y="3583234"/>
            <a:ext cx="39318" cy="4517012"/>
            <a:chOff x="0" y="0"/>
            <a:chExt cx="52424" cy="6022682"/>
          </a:xfrm>
        </p:grpSpPr>
        <p:sp>
          <p:nvSpPr>
            <p:cNvPr name="Freeform 19" id="19"/>
            <p:cNvSpPr/>
            <p:nvPr/>
          </p:nvSpPr>
          <p:spPr>
            <a:xfrm flipH="false" flipV="false" rot="0">
              <a:off x="0" y="25400"/>
              <a:ext cx="52451" cy="5971921"/>
            </a:xfrm>
            <a:custGeom>
              <a:avLst/>
              <a:gdLst/>
              <a:ahLst/>
              <a:cxnLst/>
              <a:rect r="r" b="b" t="t" l="l"/>
              <a:pathLst>
                <a:path h="5971921" w="52451">
                  <a:moveTo>
                    <a:pt x="50800" y="0"/>
                  </a:moveTo>
                  <a:lnTo>
                    <a:pt x="52451" y="5971921"/>
                  </a:lnTo>
                  <a:lnTo>
                    <a:pt x="1651" y="5971921"/>
                  </a:lnTo>
                  <a:lnTo>
                    <a:pt x="0" y="0"/>
                  </a:lnTo>
                  <a:close/>
                </a:path>
              </a:pathLst>
            </a:custGeom>
            <a:solidFill>
              <a:srgbClr val="589D5A"/>
            </a:solid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Protecție prin parolă</a:t>
              </a:r>
            </a:p>
          </p:txBody>
        </p:sp>
      </p:grpSp>
      <p:grpSp>
        <p:nvGrpSpPr>
          <p:cNvPr name="Group 7" id="7"/>
          <p:cNvGrpSpPr/>
          <p:nvPr/>
        </p:nvGrpSpPr>
        <p:grpSpPr>
          <a:xfrm rot="0">
            <a:off x="4761080" y="2365894"/>
            <a:ext cx="3269206" cy="3221442"/>
            <a:chOff x="0" y="0"/>
            <a:chExt cx="4358942" cy="4295256"/>
          </a:xfrm>
        </p:grpSpPr>
        <p:sp>
          <p:nvSpPr>
            <p:cNvPr name="Freeform 8" id="8"/>
            <p:cNvSpPr/>
            <p:nvPr/>
          </p:nvSpPr>
          <p:spPr>
            <a:xfrm flipH="false" flipV="false" rot="0">
              <a:off x="25400" y="25400"/>
              <a:ext cx="4308094" cy="4244467"/>
            </a:xfrm>
            <a:custGeom>
              <a:avLst/>
              <a:gdLst/>
              <a:ahLst/>
              <a:cxnLst/>
              <a:rect r="r" b="b" t="t" l="l"/>
              <a:pathLst>
                <a:path h="4244467" w="4308094">
                  <a:moveTo>
                    <a:pt x="0" y="707390"/>
                  </a:moveTo>
                  <a:cubicBezTo>
                    <a:pt x="0" y="316738"/>
                    <a:pt x="316738" y="0"/>
                    <a:pt x="707517" y="0"/>
                  </a:cubicBezTo>
                  <a:lnTo>
                    <a:pt x="3600577" y="0"/>
                  </a:lnTo>
                  <a:cubicBezTo>
                    <a:pt x="3991356" y="0"/>
                    <a:pt x="4308094" y="316738"/>
                    <a:pt x="4308094" y="707390"/>
                  </a:cubicBezTo>
                  <a:lnTo>
                    <a:pt x="4308094" y="3536950"/>
                  </a:lnTo>
                  <a:cubicBezTo>
                    <a:pt x="4308094" y="3927602"/>
                    <a:pt x="3991356" y="4244340"/>
                    <a:pt x="3600577" y="4244340"/>
                  </a:cubicBezTo>
                  <a:lnTo>
                    <a:pt x="707517" y="4244340"/>
                  </a:lnTo>
                  <a:cubicBezTo>
                    <a:pt x="316738" y="4244467"/>
                    <a:pt x="0" y="3927729"/>
                    <a:pt x="0" y="3537077"/>
                  </a:cubicBezTo>
                  <a:close/>
                </a:path>
              </a:pathLst>
            </a:custGeom>
            <a:solidFill>
              <a:srgbClr val="70C573"/>
            </a:solidFill>
          </p:spPr>
        </p:sp>
        <p:sp>
          <p:nvSpPr>
            <p:cNvPr name="Freeform 9" id="9"/>
            <p:cNvSpPr/>
            <p:nvPr/>
          </p:nvSpPr>
          <p:spPr>
            <a:xfrm flipH="false" flipV="false" rot="0">
              <a:off x="0" y="0"/>
              <a:ext cx="4358894" cy="4295267"/>
            </a:xfrm>
            <a:custGeom>
              <a:avLst/>
              <a:gdLst/>
              <a:ahLst/>
              <a:cxnLst/>
              <a:rect r="r" b="b" t="t" l="l"/>
              <a:pathLst>
                <a:path h="4295267" w="4358894">
                  <a:moveTo>
                    <a:pt x="0" y="732790"/>
                  </a:moveTo>
                  <a:cubicBezTo>
                    <a:pt x="0" y="328041"/>
                    <a:pt x="328168" y="0"/>
                    <a:pt x="732917" y="0"/>
                  </a:cubicBezTo>
                  <a:lnTo>
                    <a:pt x="3625977" y="0"/>
                  </a:lnTo>
                  <a:lnTo>
                    <a:pt x="3625977" y="25400"/>
                  </a:lnTo>
                  <a:lnTo>
                    <a:pt x="3625977" y="0"/>
                  </a:lnTo>
                  <a:lnTo>
                    <a:pt x="3625977" y="25400"/>
                  </a:lnTo>
                  <a:lnTo>
                    <a:pt x="3625977" y="0"/>
                  </a:lnTo>
                  <a:cubicBezTo>
                    <a:pt x="4030726" y="0"/>
                    <a:pt x="4358894" y="328041"/>
                    <a:pt x="4358894" y="732790"/>
                  </a:cubicBezTo>
                  <a:lnTo>
                    <a:pt x="4333494" y="732790"/>
                  </a:lnTo>
                  <a:lnTo>
                    <a:pt x="4358894" y="732790"/>
                  </a:lnTo>
                  <a:lnTo>
                    <a:pt x="4358894" y="3562350"/>
                  </a:lnTo>
                  <a:lnTo>
                    <a:pt x="4333494" y="3562350"/>
                  </a:lnTo>
                  <a:lnTo>
                    <a:pt x="4358894" y="3562350"/>
                  </a:lnTo>
                  <a:cubicBezTo>
                    <a:pt x="4358894" y="3967099"/>
                    <a:pt x="4030726" y="4295140"/>
                    <a:pt x="3625977" y="4295140"/>
                  </a:cubicBezTo>
                  <a:lnTo>
                    <a:pt x="3625977" y="4269740"/>
                  </a:lnTo>
                  <a:lnTo>
                    <a:pt x="3625977" y="4295140"/>
                  </a:lnTo>
                  <a:lnTo>
                    <a:pt x="732917" y="4295140"/>
                  </a:lnTo>
                  <a:lnTo>
                    <a:pt x="732917" y="4269740"/>
                  </a:lnTo>
                  <a:lnTo>
                    <a:pt x="732917" y="4295140"/>
                  </a:lnTo>
                  <a:cubicBezTo>
                    <a:pt x="328168" y="4295267"/>
                    <a:pt x="0" y="3967226"/>
                    <a:pt x="0" y="3562477"/>
                  </a:cubicBezTo>
                  <a:lnTo>
                    <a:pt x="0" y="732790"/>
                  </a:lnTo>
                  <a:lnTo>
                    <a:pt x="25400" y="732790"/>
                  </a:lnTo>
                  <a:lnTo>
                    <a:pt x="0" y="732790"/>
                  </a:lnTo>
                  <a:moveTo>
                    <a:pt x="50800" y="732790"/>
                  </a:moveTo>
                  <a:lnTo>
                    <a:pt x="50800" y="3562350"/>
                  </a:lnTo>
                  <a:lnTo>
                    <a:pt x="25400" y="3562350"/>
                  </a:lnTo>
                  <a:lnTo>
                    <a:pt x="50800" y="3562350"/>
                  </a:lnTo>
                  <a:cubicBezTo>
                    <a:pt x="50800" y="3939032"/>
                    <a:pt x="356235" y="4244340"/>
                    <a:pt x="732917" y="4244340"/>
                  </a:cubicBezTo>
                  <a:lnTo>
                    <a:pt x="3625977" y="4244340"/>
                  </a:lnTo>
                  <a:cubicBezTo>
                    <a:pt x="4002659" y="4244340"/>
                    <a:pt x="4308094" y="3939032"/>
                    <a:pt x="4308094" y="3562350"/>
                  </a:cubicBezTo>
                  <a:lnTo>
                    <a:pt x="4308094" y="732790"/>
                  </a:lnTo>
                  <a:cubicBezTo>
                    <a:pt x="4308094" y="356108"/>
                    <a:pt x="4002659" y="50800"/>
                    <a:pt x="3625977" y="50800"/>
                  </a:cubicBezTo>
                  <a:lnTo>
                    <a:pt x="732917" y="50800"/>
                  </a:lnTo>
                  <a:lnTo>
                    <a:pt x="732917" y="25400"/>
                  </a:lnTo>
                  <a:lnTo>
                    <a:pt x="732917" y="50800"/>
                  </a:lnTo>
                  <a:cubicBezTo>
                    <a:pt x="356235" y="50800"/>
                    <a:pt x="50800" y="356108"/>
                    <a:pt x="50800" y="732790"/>
                  </a:cubicBezTo>
                  <a:close/>
                </a:path>
              </a:pathLst>
            </a:custGeom>
            <a:solidFill>
              <a:srgbClr val="2B522D"/>
            </a:solidFill>
          </p:spPr>
        </p:sp>
        <p:sp>
          <p:nvSpPr>
            <p:cNvPr name="TextBox 10" id="10"/>
            <p:cNvSpPr txBox="true"/>
            <p:nvPr/>
          </p:nvSpPr>
          <p:spPr>
            <a:xfrm>
              <a:off x="0" y="-47625"/>
              <a:ext cx="4358942" cy="4342881"/>
            </a:xfrm>
            <a:prstGeom prst="rect">
              <a:avLst/>
            </a:prstGeom>
          </p:spPr>
          <p:txBody>
            <a:bodyPr anchor="ctr" rtlCol="false" tIns="50800" lIns="50800" bIns="50800" rIns="50800"/>
            <a:lstStyle/>
            <a:p>
              <a:pPr algn="ctr" marL="0" indent="0" lvl="0">
                <a:lnSpc>
                  <a:spcPts val="2520"/>
                </a:lnSpc>
              </a:pPr>
            </a:p>
            <a:p>
              <a:pPr algn="ctr" marL="0" indent="0" lvl="0">
                <a:lnSpc>
                  <a:spcPts val="2520"/>
                </a:lnSpc>
              </a:pPr>
              <a:r>
                <a:rPr lang="en-US" sz="2100">
                  <a:solidFill>
                    <a:srgbClr val="F2F2F2"/>
                  </a:solidFill>
                  <a:latin typeface="Arial"/>
                  <a:ea typeface="Arial"/>
                  <a:cs typeface="Arial"/>
                  <a:sym typeface="Arial"/>
                </a:rPr>
                <a:t>SLAB:</a:t>
              </a:r>
            </a:p>
            <a:p>
              <a:pPr algn="ctr" marL="0" indent="0" lvl="0">
                <a:lnSpc>
                  <a:spcPts val="2520"/>
                </a:lnSpc>
              </a:pPr>
              <a:r>
                <a:rPr lang="en-US" sz="2100">
                  <a:solidFill>
                    <a:srgbClr val="F2F2F2"/>
                  </a:solidFill>
                  <a:latin typeface="Arial"/>
                  <a:ea typeface="Arial"/>
                  <a:cs typeface="Arial"/>
                  <a:sym typeface="Arial"/>
                </a:rPr>
                <a:t>123456 Parolă qwerty</a:t>
              </a:r>
            </a:p>
          </p:txBody>
        </p:sp>
      </p:grpSp>
      <p:grpSp>
        <p:nvGrpSpPr>
          <p:cNvPr name="Group 11" id="11"/>
          <p:cNvGrpSpPr/>
          <p:nvPr/>
        </p:nvGrpSpPr>
        <p:grpSpPr>
          <a:xfrm rot="0">
            <a:off x="9892638" y="2365893"/>
            <a:ext cx="3269207" cy="3221442"/>
            <a:chOff x="0" y="0"/>
            <a:chExt cx="4358942" cy="4295256"/>
          </a:xfrm>
        </p:grpSpPr>
        <p:sp>
          <p:nvSpPr>
            <p:cNvPr name="Freeform 12" id="12"/>
            <p:cNvSpPr/>
            <p:nvPr/>
          </p:nvSpPr>
          <p:spPr>
            <a:xfrm flipH="false" flipV="false" rot="0">
              <a:off x="25400" y="25400"/>
              <a:ext cx="4308094" cy="4244467"/>
            </a:xfrm>
            <a:custGeom>
              <a:avLst/>
              <a:gdLst/>
              <a:ahLst/>
              <a:cxnLst/>
              <a:rect r="r" b="b" t="t" l="l"/>
              <a:pathLst>
                <a:path h="4244467" w="4308094">
                  <a:moveTo>
                    <a:pt x="0" y="707390"/>
                  </a:moveTo>
                  <a:cubicBezTo>
                    <a:pt x="0" y="316738"/>
                    <a:pt x="316738" y="0"/>
                    <a:pt x="707517" y="0"/>
                  </a:cubicBezTo>
                  <a:lnTo>
                    <a:pt x="3600577" y="0"/>
                  </a:lnTo>
                  <a:cubicBezTo>
                    <a:pt x="3991356" y="0"/>
                    <a:pt x="4308094" y="316738"/>
                    <a:pt x="4308094" y="707390"/>
                  </a:cubicBezTo>
                  <a:lnTo>
                    <a:pt x="4308094" y="3536950"/>
                  </a:lnTo>
                  <a:cubicBezTo>
                    <a:pt x="4308094" y="3927602"/>
                    <a:pt x="3991356" y="4244340"/>
                    <a:pt x="3600577" y="4244340"/>
                  </a:cubicBezTo>
                  <a:lnTo>
                    <a:pt x="707517" y="4244340"/>
                  </a:lnTo>
                  <a:cubicBezTo>
                    <a:pt x="316738" y="4244467"/>
                    <a:pt x="0" y="3927729"/>
                    <a:pt x="0" y="3537077"/>
                  </a:cubicBezTo>
                  <a:close/>
                </a:path>
              </a:pathLst>
            </a:custGeom>
            <a:solidFill>
              <a:srgbClr val="70C573"/>
            </a:solidFill>
          </p:spPr>
        </p:sp>
        <p:sp>
          <p:nvSpPr>
            <p:cNvPr name="Freeform 13" id="13"/>
            <p:cNvSpPr/>
            <p:nvPr/>
          </p:nvSpPr>
          <p:spPr>
            <a:xfrm flipH="false" flipV="false" rot="0">
              <a:off x="0" y="0"/>
              <a:ext cx="4358894" cy="4295267"/>
            </a:xfrm>
            <a:custGeom>
              <a:avLst/>
              <a:gdLst/>
              <a:ahLst/>
              <a:cxnLst/>
              <a:rect r="r" b="b" t="t" l="l"/>
              <a:pathLst>
                <a:path h="4295267" w="4358894">
                  <a:moveTo>
                    <a:pt x="0" y="732790"/>
                  </a:moveTo>
                  <a:cubicBezTo>
                    <a:pt x="0" y="328041"/>
                    <a:pt x="328168" y="0"/>
                    <a:pt x="732917" y="0"/>
                  </a:cubicBezTo>
                  <a:lnTo>
                    <a:pt x="3625977" y="0"/>
                  </a:lnTo>
                  <a:lnTo>
                    <a:pt x="3625977" y="25400"/>
                  </a:lnTo>
                  <a:lnTo>
                    <a:pt x="3625977" y="0"/>
                  </a:lnTo>
                  <a:lnTo>
                    <a:pt x="3625977" y="25400"/>
                  </a:lnTo>
                  <a:lnTo>
                    <a:pt x="3625977" y="0"/>
                  </a:lnTo>
                  <a:cubicBezTo>
                    <a:pt x="4030726" y="0"/>
                    <a:pt x="4358894" y="328041"/>
                    <a:pt x="4358894" y="732790"/>
                  </a:cubicBezTo>
                  <a:lnTo>
                    <a:pt x="4333494" y="732790"/>
                  </a:lnTo>
                  <a:lnTo>
                    <a:pt x="4358894" y="732790"/>
                  </a:lnTo>
                  <a:lnTo>
                    <a:pt x="4358894" y="3562350"/>
                  </a:lnTo>
                  <a:lnTo>
                    <a:pt x="4333494" y="3562350"/>
                  </a:lnTo>
                  <a:lnTo>
                    <a:pt x="4358894" y="3562350"/>
                  </a:lnTo>
                  <a:cubicBezTo>
                    <a:pt x="4358894" y="3967099"/>
                    <a:pt x="4030726" y="4295140"/>
                    <a:pt x="3625977" y="4295140"/>
                  </a:cubicBezTo>
                  <a:lnTo>
                    <a:pt x="3625977" y="4269740"/>
                  </a:lnTo>
                  <a:lnTo>
                    <a:pt x="3625977" y="4295140"/>
                  </a:lnTo>
                  <a:lnTo>
                    <a:pt x="732917" y="4295140"/>
                  </a:lnTo>
                  <a:lnTo>
                    <a:pt x="732917" y="4269740"/>
                  </a:lnTo>
                  <a:lnTo>
                    <a:pt x="732917" y="4295140"/>
                  </a:lnTo>
                  <a:cubicBezTo>
                    <a:pt x="328168" y="4295267"/>
                    <a:pt x="0" y="3967226"/>
                    <a:pt x="0" y="3562477"/>
                  </a:cubicBezTo>
                  <a:lnTo>
                    <a:pt x="0" y="732790"/>
                  </a:lnTo>
                  <a:lnTo>
                    <a:pt x="25400" y="732790"/>
                  </a:lnTo>
                  <a:lnTo>
                    <a:pt x="0" y="732790"/>
                  </a:lnTo>
                  <a:moveTo>
                    <a:pt x="50800" y="732790"/>
                  </a:moveTo>
                  <a:lnTo>
                    <a:pt x="50800" y="3562350"/>
                  </a:lnTo>
                  <a:lnTo>
                    <a:pt x="25400" y="3562350"/>
                  </a:lnTo>
                  <a:lnTo>
                    <a:pt x="50800" y="3562350"/>
                  </a:lnTo>
                  <a:cubicBezTo>
                    <a:pt x="50800" y="3939032"/>
                    <a:pt x="356235" y="4244340"/>
                    <a:pt x="732917" y="4244340"/>
                  </a:cubicBezTo>
                  <a:lnTo>
                    <a:pt x="3625977" y="4244340"/>
                  </a:lnTo>
                  <a:cubicBezTo>
                    <a:pt x="4002659" y="4244340"/>
                    <a:pt x="4308094" y="3939032"/>
                    <a:pt x="4308094" y="3562350"/>
                  </a:cubicBezTo>
                  <a:lnTo>
                    <a:pt x="4308094" y="732790"/>
                  </a:lnTo>
                  <a:cubicBezTo>
                    <a:pt x="4308094" y="356108"/>
                    <a:pt x="4002659" y="50800"/>
                    <a:pt x="3625977" y="50800"/>
                  </a:cubicBezTo>
                  <a:lnTo>
                    <a:pt x="732917" y="50800"/>
                  </a:lnTo>
                  <a:lnTo>
                    <a:pt x="732917" y="25400"/>
                  </a:lnTo>
                  <a:lnTo>
                    <a:pt x="732917" y="50800"/>
                  </a:lnTo>
                  <a:cubicBezTo>
                    <a:pt x="356235" y="50800"/>
                    <a:pt x="50800" y="356108"/>
                    <a:pt x="50800" y="732790"/>
                  </a:cubicBezTo>
                  <a:close/>
                </a:path>
              </a:pathLst>
            </a:custGeom>
            <a:solidFill>
              <a:srgbClr val="2B522D"/>
            </a:solidFill>
          </p:spPr>
        </p:sp>
        <p:sp>
          <p:nvSpPr>
            <p:cNvPr name="TextBox 14" id="14"/>
            <p:cNvSpPr txBox="true"/>
            <p:nvPr/>
          </p:nvSpPr>
          <p:spPr>
            <a:xfrm>
              <a:off x="0" y="-47625"/>
              <a:ext cx="4358942" cy="4342881"/>
            </a:xfrm>
            <a:prstGeom prst="rect">
              <a:avLst/>
            </a:prstGeom>
          </p:spPr>
          <p:txBody>
            <a:bodyPr anchor="ctr" rtlCol="false" tIns="50800" lIns="50800" bIns="50800" rIns="50800"/>
            <a:lstStyle/>
            <a:p>
              <a:pPr algn="ctr" marL="0" indent="0" lvl="0">
                <a:lnSpc>
                  <a:spcPts val="2520"/>
                </a:lnSpc>
              </a:pPr>
              <a:r>
                <a:rPr lang="en-US" sz="2100">
                  <a:solidFill>
                    <a:srgbClr val="F2F2F2"/>
                  </a:solidFill>
                  <a:latin typeface="Arial"/>
                  <a:ea typeface="Arial"/>
                  <a:cs typeface="Arial"/>
                  <a:sym typeface="Arial"/>
                </a:rPr>
                <a:t>PUTERNIC:</a:t>
              </a:r>
            </a:p>
            <a:p>
              <a:pPr algn="ctr" marL="0" indent="0" lvl="0">
                <a:lnSpc>
                  <a:spcPts val="2520"/>
                </a:lnSpc>
              </a:pPr>
              <a:r>
                <a:rPr lang="en-US" sz="2100">
                  <a:solidFill>
                    <a:srgbClr val="F2F2F2"/>
                  </a:solidFill>
                  <a:latin typeface="Arial"/>
                  <a:ea typeface="Arial"/>
                  <a:cs typeface="Arial"/>
                  <a:sym typeface="Arial"/>
                </a:rPr>
                <a:t>F8k@9Yzr2!</a:t>
              </a:r>
            </a:p>
            <a:p>
              <a:pPr algn="ctr" marL="0" indent="0" lvl="0">
                <a:lnSpc>
                  <a:spcPts val="2520"/>
                </a:lnSpc>
              </a:pPr>
              <a:r>
                <a:rPr lang="en-US" sz="2100">
                  <a:solidFill>
                    <a:srgbClr val="F2F2F2"/>
                  </a:solidFill>
                  <a:latin typeface="Arial"/>
                  <a:ea typeface="Arial"/>
                  <a:cs typeface="Arial"/>
                  <a:sym typeface="Arial"/>
                </a:rPr>
                <a:t>Folosește parole: Gr3en_Coffee!2024</a:t>
              </a:r>
            </a:p>
          </p:txBody>
        </p:sp>
      </p:grpSp>
      <p:sp>
        <p:nvSpPr>
          <p:cNvPr name="AutoShape 15" id="15"/>
          <p:cNvSpPr/>
          <p:nvPr/>
        </p:nvSpPr>
        <p:spPr>
          <a:xfrm rot="357667">
            <a:off x="8374191" y="3855915"/>
            <a:ext cx="1100588" cy="0"/>
          </a:xfrm>
          <a:prstGeom prst="line">
            <a:avLst/>
          </a:prstGeom>
          <a:ln cap="rnd" w="57150">
            <a:solidFill>
              <a:srgbClr val="70C573"/>
            </a:solidFill>
            <a:prstDash val="solid"/>
            <a:headEnd type="none" len="sm" w="sm"/>
            <a:tailEnd type="triangle" len="med" w="lg"/>
          </a:ln>
        </p:spPr>
      </p:sp>
      <p:sp>
        <p:nvSpPr>
          <p:cNvPr name="TextBox 16" id="16"/>
          <p:cNvSpPr txBox="true"/>
          <p:nvPr/>
        </p:nvSpPr>
        <p:spPr>
          <a:xfrm rot="0">
            <a:off x="5286120" y="7234821"/>
            <a:ext cx="6296394" cy="1304925"/>
          </a:xfrm>
          <a:prstGeom prst="rect">
            <a:avLst/>
          </a:prstGeom>
        </p:spPr>
        <p:txBody>
          <a:bodyPr anchor="t" rtlCol="false" tIns="0" lIns="0" bIns="0" rIns="0">
            <a:spAutoFit/>
          </a:bodyPr>
          <a:lstStyle/>
          <a:p>
            <a:pPr algn="l" marL="380048" indent="-190024" lvl="1">
              <a:lnSpc>
                <a:spcPts val="2520"/>
              </a:lnSpc>
              <a:buFont typeface="Arial"/>
              <a:buChar char="•"/>
            </a:pPr>
            <a:r>
              <a:rPr lang="en-US" sz="2100">
                <a:solidFill>
                  <a:srgbClr val="000000"/>
                </a:solidFill>
                <a:latin typeface="Arial"/>
                <a:ea typeface="Arial"/>
                <a:cs typeface="Arial"/>
                <a:sym typeface="Arial"/>
              </a:rPr>
              <a:t>Nu reutilizați niciodată parolele</a:t>
            </a:r>
          </a:p>
          <a:p>
            <a:pPr algn="l" marL="380048" indent="-190024" lvl="1">
              <a:lnSpc>
                <a:spcPts val="2520"/>
              </a:lnSpc>
              <a:buFont typeface="Arial"/>
              <a:buChar char="•"/>
            </a:pPr>
            <a:r>
              <a:rPr lang="en-US" sz="2100">
                <a:solidFill>
                  <a:srgbClr val="000000"/>
                </a:solidFill>
                <a:latin typeface="Arial"/>
                <a:ea typeface="Arial"/>
                <a:cs typeface="Arial"/>
                <a:sym typeface="Arial"/>
              </a:rPr>
              <a:t>Folosește un manager de parole (Bitwarden, LastPass)</a:t>
            </a:r>
          </a:p>
          <a:p>
            <a:pPr algn="l" marL="380048" indent="-190024" lvl="1">
              <a:lnSpc>
                <a:spcPts val="2520"/>
              </a:lnSpc>
              <a:buFont typeface="Arial"/>
              <a:buChar char="•"/>
            </a:pPr>
            <a:r>
              <a:rPr lang="en-US" sz="2100">
                <a:solidFill>
                  <a:srgbClr val="000000"/>
                </a:solidFill>
                <a:latin typeface="Arial"/>
                <a:ea typeface="Arial"/>
                <a:cs typeface="Arial"/>
                <a:sym typeface="Arial"/>
              </a:rPr>
              <a:t>Activați autentificarea cu doi factori (2FA)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DAGv4am3Xpk</dc:identifier>
  <dcterms:modified xsi:type="dcterms:W3CDTF">2011-08-01T06:04:30Z</dcterms:modified>
  <cp:revision>1</cp:revision>
  <dc:title>Copy of Module 2_Sub module 1.pptx</dc:title>
</cp:coreProperties>
</file>